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9" r:id="rId25"/>
    <p:sldId id="300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704" autoAdjust="0"/>
  </p:normalViewPr>
  <p:slideViewPr>
    <p:cSldViewPr>
      <p:cViewPr varScale="1">
        <p:scale>
          <a:sx n="74" d="100"/>
          <a:sy n="74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37" y="-12576"/>
            <a:ext cx="9144000" cy="68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10"/>
            <a:ext cx="9108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/>
            <a:endParaRPr lang="ru-RU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Лучшая  игрушка  для  детей-  </a:t>
            </a:r>
            <a:endParaRPr lang="ru-RU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кучка  </a:t>
            </a:r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песка!»</a:t>
            </a:r>
          </a:p>
          <a:p>
            <a:pPr algn="r"/>
            <a:endParaRPr lang="ru-RU" sz="28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r"/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                             К.Д. </a:t>
            </a:r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Ушинский</a:t>
            </a:r>
          </a:p>
          <a:p>
            <a:pPr marL="173038" algn="ctr"/>
            <a:r>
              <a:rPr lang="ru-RU" sz="3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Дидактические  </a:t>
            </a:r>
            <a:r>
              <a:rPr lang="ru-RU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игры</a:t>
            </a:r>
          </a:p>
          <a:p>
            <a:pPr marL="173038" algn="ctr"/>
            <a:r>
              <a:rPr lang="ru-RU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   в  коррекционной  работе</a:t>
            </a:r>
          </a:p>
          <a:p>
            <a:pPr marL="173038" algn="ctr"/>
            <a:r>
              <a:rPr lang="ru-RU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            с детьми </a:t>
            </a:r>
            <a:r>
              <a:rPr lang="ru-RU" sz="3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дошкольного   </a:t>
            </a:r>
            <a:r>
              <a:rPr lang="ru-RU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возраста                                            посредством  песочного  стола-планшета»</a:t>
            </a:r>
            <a:endParaRPr lang="ru-RU" sz="36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r"/>
            <a:r>
              <a:rPr lang="ru-RU" sz="3600" b="1" dirty="0">
                <a:latin typeface="Georgia" pitchFamily="18" charset="0"/>
              </a:rPr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Муниципальное казённое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Тогучинский</a:t>
            </a:r>
            <a:r>
              <a:rPr lang="ru-RU" b="1" dirty="0" smtClean="0">
                <a:solidFill>
                  <a:schemeClr val="bg1"/>
                </a:solidFill>
              </a:rPr>
              <a:t> детский сад №1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1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888" y="-79193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122893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Этапы  работы:</a:t>
            </a:r>
          </a:p>
        </p:txBody>
      </p:sp>
      <p:sp>
        <p:nvSpPr>
          <p:cNvPr id="4" name="Овал 3"/>
          <p:cNvSpPr/>
          <p:nvPr/>
        </p:nvSpPr>
        <p:spPr>
          <a:xfrm>
            <a:off x="407336" y="764704"/>
            <a:ext cx="2121791" cy="1887454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4"/>
          <p:cNvGrpSpPr/>
          <p:nvPr/>
        </p:nvGrpSpPr>
        <p:grpSpPr>
          <a:xfrm>
            <a:off x="2965232" y="1069060"/>
            <a:ext cx="5770362" cy="1367074"/>
            <a:chOff x="2798589" y="130965"/>
            <a:chExt cx="5770362" cy="1346447"/>
          </a:xfrm>
        </p:grpSpPr>
        <p:sp>
          <p:nvSpPr>
            <p:cNvPr id="6" name="Пятиугольник 5"/>
            <p:cNvSpPr/>
            <p:nvPr/>
          </p:nvSpPr>
          <p:spPr>
            <a:xfrm rot="10800000">
              <a:off x="2798589" y="217965"/>
              <a:ext cx="5698353" cy="1259447"/>
            </a:xfrm>
            <a:prstGeom prst="homePlate">
              <a:avLst/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ятиугольник 4"/>
            <p:cNvSpPr/>
            <p:nvPr/>
          </p:nvSpPr>
          <p:spPr>
            <a:xfrm>
              <a:off x="3185460" y="130965"/>
              <a:ext cx="5383491" cy="1346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5735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dirty="0" smtClean="0">
                  <a:latin typeface="Georgia" pitchFamily="18" charset="0"/>
                </a:rPr>
                <a:t>Подготовительный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dirty="0" smtClean="0">
                  <a:latin typeface="Georgia" pitchFamily="18" charset="0"/>
                </a:rPr>
                <a:t>( ритуал  входа)</a:t>
              </a:r>
              <a:endParaRPr lang="ru-RU" sz="2100" b="1" kern="1200" dirty="0">
                <a:latin typeface="Georg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539552" y="2900035"/>
            <a:ext cx="1799921" cy="1858424"/>
          </a:xfrm>
          <a:prstGeom prst="ellipse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601697" y="5004095"/>
            <a:ext cx="1737776" cy="1714500"/>
          </a:xfrm>
          <a:prstGeom prst="ellipse">
            <a:avLst/>
          </a:pr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2987823" y="3275553"/>
            <a:ext cx="5698353" cy="1239126"/>
            <a:chOff x="4221020" y="2923817"/>
            <a:chExt cx="5698353" cy="1239126"/>
          </a:xfrm>
        </p:grpSpPr>
        <p:sp>
          <p:nvSpPr>
            <p:cNvPr id="11" name="Пятиугольник 10"/>
            <p:cNvSpPr/>
            <p:nvPr/>
          </p:nvSpPr>
          <p:spPr>
            <a:xfrm rot="10800000">
              <a:off x="4221020" y="2923817"/>
              <a:ext cx="5698353" cy="1239126"/>
            </a:xfrm>
            <a:prstGeom prst="homePlate">
              <a:avLst/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ятиугольник 4"/>
            <p:cNvSpPr/>
            <p:nvPr/>
          </p:nvSpPr>
          <p:spPr>
            <a:xfrm>
              <a:off x="4711661" y="3038337"/>
              <a:ext cx="5207712" cy="1124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5735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dirty="0" smtClean="0">
                  <a:latin typeface="Georgia" pitchFamily="18" charset="0"/>
                </a:rPr>
                <a:t>Основная  часть</a:t>
              </a:r>
              <a:endParaRPr lang="ru-RU" sz="2100" b="1" kern="1200" dirty="0"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069312" y="5173411"/>
            <a:ext cx="5698353" cy="1346880"/>
            <a:chOff x="4217086" y="6723836"/>
            <a:chExt cx="5698353" cy="1346880"/>
          </a:xfrm>
        </p:grpSpPr>
        <p:sp>
          <p:nvSpPr>
            <p:cNvPr id="14" name="Пятиугольник 13"/>
            <p:cNvSpPr/>
            <p:nvPr/>
          </p:nvSpPr>
          <p:spPr>
            <a:xfrm rot="10800000">
              <a:off x="4217086" y="6723836"/>
              <a:ext cx="5698353" cy="1317891"/>
            </a:xfrm>
            <a:prstGeom prst="homePlate">
              <a:avLst/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ятиугольник 4"/>
            <p:cNvSpPr/>
            <p:nvPr/>
          </p:nvSpPr>
          <p:spPr>
            <a:xfrm>
              <a:off x="4221019" y="6752824"/>
              <a:ext cx="5612931" cy="1317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5735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dirty="0" smtClean="0">
                  <a:latin typeface="Georgia" pitchFamily="18" charset="0"/>
                </a:rPr>
                <a:t>Заключительный  этап  (ритуал  выхода)</a:t>
              </a:r>
              <a:endParaRPr lang="ru-RU" sz="2100" b="1" kern="1200" dirty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993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073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3"/>
            <a:ext cx="90215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Подготовительный  этап</a:t>
            </a:r>
          </a:p>
          <a:p>
            <a:pPr algn="ctr"/>
            <a:endParaRPr lang="ru-RU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r>
              <a:rPr lang="ru-RU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 algn="ctr"/>
            <a:r>
              <a:rPr lang="ru-RU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Определить  правила  поведения  в  песочнице;</a:t>
            </a:r>
          </a:p>
          <a:p>
            <a:pPr algn="ctr"/>
            <a:r>
              <a:rPr lang="ru-RU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(контролировать  и  регулировать  рамки  поведения,  взаимоотношения  детей  может   сказочный  персонаж</a:t>
            </a: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  <a:p>
            <a:pPr algn="ctr"/>
            <a:endParaRPr lang="ru-RU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8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54" y="-49696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-99392"/>
            <a:ext cx="91279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Основная  часть:</a:t>
            </a: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1.Развитие  мелкой  моторики</a:t>
            </a:r>
          </a:p>
          <a:p>
            <a:pPr algn="ctr"/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238122"/>
            <a:ext cx="8640960" cy="1425792"/>
            <a:chOff x="0" y="-1493301"/>
            <a:chExt cx="8640960" cy="1425792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-1493301"/>
              <a:ext cx="8640960" cy="139515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152128" y="-1462663"/>
              <a:ext cx="6773252" cy="1395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>
                  <a:latin typeface="Georgia" pitchFamily="18" charset="0"/>
                </a:rPr>
                <a:t>Действия  с  песком:</a:t>
              </a:r>
              <a:endParaRPr lang="ru-RU" sz="2300" b="1" kern="1200" dirty="0">
                <a:latin typeface="Georgia" pitchFamily="18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 smtClean="0">
                  <a:latin typeface="Georgia" pitchFamily="18" charset="0"/>
                </a:rPr>
                <a:t>Сжать-разжать,  захватить  в  щепотку; </a:t>
              </a:r>
              <a:endParaRPr lang="ru-RU" sz="1800" b="1" kern="1200" dirty="0">
                <a:latin typeface="Georgia" pitchFamily="18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 smtClean="0">
                  <a:latin typeface="Georgia" pitchFamily="18" charset="0"/>
                </a:rPr>
                <a:t>Выложить  по  насыпанной  дорожке  камешки;</a:t>
              </a:r>
              <a:endParaRPr lang="ru-RU" sz="1800" b="1" kern="1200" dirty="0">
                <a:latin typeface="Georgia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43482" y="3097996"/>
            <a:ext cx="8640960" cy="1510134"/>
            <a:chOff x="-8038" y="1901243"/>
            <a:chExt cx="8640960" cy="1510134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8038" y="1901243"/>
              <a:ext cx="8640960" cy="139515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296144" y="2016223"/>
              <a:ext cx="6773252" cy="1395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Georgia" pitchFamily="18" charset="0"/>
                </a:rPr>
                <a:t>Прикосновения</a:t>
              </a:r>
              <a:r>
                <a:rPr lang="ru-RU" sz="2200" b="1" kern="1200" dirty="0" smtClean="0">
                  <a:latin typeface="Georgia" pitchFamily="18" charset="0"/>
                </a:rPr>
                <a:t>  к  поверхности  песка</a:t>
              </a:r>
              <a:endParaRPr lang="ru-RU" sz="2200" b="1" kern="1200" dirty="0">
                <a:latin typeface="Georgia" pitchFamily="18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700" b="1" kern="1200" dirty="0" smtClean="0">
                  <a:latin typeface="Georgia" pitchFamily="18" charset="0"/>
                </a:rPr>
                <a:t>Ребром  ладони  нарисовать  геометрические  фигуры;</a:t>
              </a:r>
              <a:endParaRPr lang="ru-RU" sz="1700" b="1" kern="1200" dirty="0">
                <a:latin typeface="Georgia" pitchFamily="18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700" b="1" kern="1200" dirty="0" smtClean="0">
                  <a:latin typeface="Georgia" pitchFamily="18" charset="0"/>
                </a:rPr>
                <a:t>Отыскать  в  песочнице  предметы, определённый  предмет;</a:t>
              </a:r>
              <a:endParaRPr lang="ru-RU" sz="1700" b="1" kern="1200" dirty="0">
                <a:latin typeface="Georgia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71574" y="4941168"/>
            <a:ext cx="8640960" cy="1395154"/>
            <a:chOff x="0" y="3069340"/>
            <a:chExt cx="8640960" cy="1395154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069340"/>
              <a:ext cx="8640960" cy="139515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867707" y="3069340"/>
              <a:ext cx="6773252" cy="1395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>
                  <a:latin typeface="Georgia" pitchFamily="18" charset="0"/>
                </a:rPr>
                <a:t>Рисование  на  песке:</a:t>
              </a:r>
              <a:endParaRPr lang="ru-RU" sz="2300" b="1" kern="1200" dirty="0">
                <a:latin typeface="Georgia" pitchFamily="18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 smtClean="0">
                  <a:latin typeface="Georgia" pitchFamily="18" charset="0"/>
                </a:rPr>
                <a:t>«Дорожки»,  «Заборчики»,  «Дожди»,  «Лесенки»,  «Следы»</a:t>
              </a:r>
              <a:endParaRPr lang="ru-RU" sz="1800" b="1" kern="1200" dirty="0">
                <a:latin typeface="Georgia" pitchFamily="18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 smtClean="0">
                  <a:latin typeface="Georgia" pitchFamily="18" charset="0"/>
                </a:rPr>
                <a:t>Работа  с  контурами  и  шаблонами;</a:t>
              </a:r>
              <a:endParaRPr lang="ru-RU" sz="1800" b="1" kern="1200" dirty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737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28184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9090" y="172997"/>
            <a:ext cx="4054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Картотека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9602596"/>
              </p:ext>
            </p:extLst>
          </p:nvPr>
        </p:nvGraphicFramePr>
        <p:xfrm>
          <a:off x="179512" y="1268760"/>
          <a:ext cx="8702624" cy="5139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34704"/>
                <a:gridCol w="5567920"/>
              </a:tblGrid>
              <a:tr h="4154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Название  игры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Методика  проведения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267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«Дорожки»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Начинаем  с  простых  линий-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«Дорожка  к  домику  ёжика»,  затем  переходим  к  ломаным  линиям,  прерывистым,  различным  по  интенсивности  и  напряжённости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493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«Заборчики»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Рисуем  «заборчики»  вокруг  заданного  предмета,  домика,  героя.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493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«Дожди»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Отрабатываем  рисование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вертикальных  линий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493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«Лесенки»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Учимся  совмещать  вертикальные  и  горизонтальные  линии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493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«Обведи  по  контуру»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Обведение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пальцем  контура  или  шаблона-подготовка  руки  к  письму.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68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284" y="-13237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3" y="-99392"/>
            <a:ext cx="90204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2. Работа  над  фонетической 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 стороной  речи</a:t>
            </a:r>
          </a:p>
          <a:p>
            <a:pPr algn="ctr"/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441250" y="1185066"/>
            <a:ext cx="8307213" cy="113541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b="1" i="1" kern="1200" dirty="0">
              <a:latin typeface="Georgia" panose="020405020504050203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2645805"/>
            <a:ext cx="8352928" cy="1566389"/>
            <a:chOff x="0" y="1723027"/>
            <a:chExt cx="8352928" cy="1566389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723027"/>
              <a:ext cx="8352928" cy="156638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827224" y="1723027"/>
              <a:ext cx="6525703" cy="1566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i="1" kern="1200" dirty="0" smtClean="0">
                  <a:latin typeface="Georgia" panose="02040502050405020303" pitchFamily="18" charset="0"/>
                </a:rPr>
                <a:t>Автоматизация  поставленных  логопедом  звуков</a:t>
              </a:r>
              <a:endParaRPr lang="ru-RU" sz="3300" b="1" i="1" kern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441250" y="1067363"/>
            <a:ext cx="1670585" cy="1253111"/>
          </a:xfrm>
          <a:prstGeom prst="roundRect">
            <a:avLst>
              <a:gd name="adj" fmla="val 1000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441250" y="910723"/>
            <a:ext cx="8352928" cy="1625242"/>
            <a:chOff x="117722" y="-42062"/>
            <a:chExt cx="8352928" cy="1625242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17722" y="-42062"/>
              <a:ext cx="8352928" cy="156638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827224" y="16791"/>
              <a:ext cx="6525703" cy="1566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i="1" kern="1200" dirty="0" smtClean="0">
                  <a:latin typeface="Georgia" panose="02040502050405020303" pitchFamily="18" charset="0"/>
                </a:rPr>
                <a:t>Развитие  фонематического   слуха </a:t>
              </a:r>
              <a:endParaRPr lang="ru-RU" sz="3300" b="1" i="1" kern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52175" y="1047504"/>
            <a:ext cx="1670585" cy="1253111"/>
          </a:xfrm>
          <a:prstGeom prst="roundRect">
            <a:avLst>
              <a:gd name="adj" fmla="val 1000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580337" y="2802444"/>
            <a:ext cx="1670585" cy="1253111"/>
          </a:xfrm>
          <a:prstGeom prst="roundRect">
            <a:avLst>
              <a:gd name="adj" fmla="val 10000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Группа 18"/>
          <p:cNvGrpSpPr/>
          <p:nvPr/>
        </p:nvGrpSpPr>
        <p:grpSpPr>
          <a:xfrm>
            <a:off x="418392" y="4653136"/>
            <a:ext cx="8352928" cy="1566389"/>
            <a:chOff x="0" y="3446055"/>
            <a:chExt cx="8352928" cy="1566389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3446055"/>
              <a:ext cx="8352928" cy="156638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827224" y="3446055"/>
              <a:ext cx="6525703" cy="1566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i="1" kern="1200" dirty="0" smtClean="0">
                  <a:latin typeface="Georgia" panose="02040502050405020303" pitchFamily="18" charset="0"/>
                </a:rPr>
                <a:t>Дифференциация  звуков</a:t>
              </a:r>
              <a:endParaRPr lang="ru-RU" sz="3300" b="1" i="1" kern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552174" y="4809774"/>
            <a:ext cx="1670585" cy="1253111"/>
          </a:xfrm>
          <a:prstGeom prst="roundRect">
            <a:avLst>
              <a:gd name="adj" fmla="val 10000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9533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284" y="-13237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-132372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Картотека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1580300"/>
              </p:ext>
            </p:extLst>
          </p:nvPr>
        </p:nvGraphicFramePr>
        <p:xfrm>
          <a:off x="107504" y="1052735"/>
          <a:ext cx="8954651" cy="54440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59468"/>
                <a:gridCol w="6095183"/>
              </a:tblGrid>
              <a:tr h="77322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  Название  игры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                 Методика  проведения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8591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Жужжалки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»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Двигаемся  пальчиками  по  дорожкам  и  жужжим  как  пчёлки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8591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Шипелки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»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Двигаемся  пальчиками  по  дорожкам  и  шипим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как  змейки</a:t>
                      </a:r>
                      <a:endParaRPr lang="ru-RU" b="1" dirty="0" smtClean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9776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«Собери  зоопарк»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Нарисовать  животных на  заданный  звук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8591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«Кто  живёт  в  лесу»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Нарисовать  животных на  заданный  звук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955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«Распредели  по  домикам  животных»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Изображаем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на  песочном  столе  два  домика   С  и  Ш-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распределям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фигурки  животных ,  в  названии  которых  заданные  звуки.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24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38" y="-16738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Работа  над  лексической  </a:t>
            </a:r>
          </a:p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стороной  речи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53974" y="1323440"/>
            <a:ext cx="7920880" cy="2471164"/>
            <a:chOff x="576064" y="-958858"/>
            <a:chExt cx="7920880" cy="247116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76064" y="-958858"/>
              <a:ext cx="7920880" cy="230434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ysClr>
                </a:gs>
                <a:gs pos="80000">
                  <a:sysClr val="window" lastClr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ys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" name="Скругленный прямоугольник 4"/>
            <p:cNvSpPr/>
            <p:nvPr/>
          </p:nvSpPr>
          <p:spPr>
            <a:xfrm>
              <a:off x="2390674" y="-792042"/>
              <a:ext cx="5659811" cy="23043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marL="0" marR="0" lvl="0" indent="0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  Расширяем</a:t>
              </a:r>
              <a:r>
                <a:rPr kumimoji="0" lang="ru-RU" sz="32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      </a:t>
              </a: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активизируем    словарный  запас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  <a:p>
              <a:pPr marL="285750" marR="0" lvl="1" indent="-285750" algn="l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259632" y="1579469"/>
            <a:ext cx="1584176" cy="1843478"/>
          </a:xfrm>
          <a:prstGeom prst="roundRect">
            <a:avLst>
              <a:gd name="adj" fmla="val 1000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1153974" y="4005064"/>
            <a:ext cx="7920880" cy="2304348"/>
            <a:chOff x="0" y="2534783"/>
            <a:chExt cx="7920880" cy="230434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534783"/>
              <a:ext cx="7920880" cy="23043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814610" y="2534783"/>
              <a:ext cx="6106269" cy="2304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Georgia" panose="02040502050405020303" pitchFamily="18" charset="0"/>
                </a:rPr>
                <a:t>Развитие  когнитивных  процессов (развитие  операции  классификации)</a:t>
              </a:r>
              <a:endParaRPr lang="ru-RU" sz="3200" b="1" kern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259632" y="4235499"/>
            <a:ext cx="1584176" cy="1843478"/>
          </a:xfrm>
          <a:prstGeom prst="roundRect">
            <a:avLst>
              <a:gd name="adj" fmla="val 10000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678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38" y="-16738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-16738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Картотека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4664900"/>
              </p:ext>
            </p:extLst>
          </p:nvPr>
        </p:nvGraphicFramePr>
        <p:xfrm>
          <a:off x="395536" y="980727"/>
          <a:ext cx="8486599" cy="555768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6472"/>
                <a:gridCol w="5440127"/>
              </a:tblGrid>
              <a:tr h="4488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Название  игры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Методика  проведения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3945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«Назови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ласково»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Пересыпаем  песочек,  называем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его,  употребляя  уменьшительно-ласкательное  значение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03586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«Угадай,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что  я  делаю?»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Обогащение  словаря  детей  глагольной  лексикой-пересыпаю,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насыпаю,  ровняю,  стряхиваю, глажу  и  т.д.)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9416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«Магазин»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Рисуем  продукты,  предлагаем  покупателю.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3945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«Разложи  по  корзинкам»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Рисуем  корзину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для  фруктов,  заполняем    её,  то  же  самое  с  овощами.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251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«Давайте  познакомимся!»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Моделирование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ситуации  для  объяснения  значений  новых  слов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94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38" y="-16738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-167380"/>
            <a:ext cx="9011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3. Работа  над  грамматической      стороной  речи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75981" y="1196752"/>
            <a:ext cx="8712968" cy="1647612"/>
            <a:chOff x="0" y="0"/>
            <a:chExt cx="8712968" cy="16476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8712968" cy="16476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907354" y="0"/>
              <a:ext cx="6805613" cy="1647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Georgia" panose="02040502050405020303" pitchFamily="18" charset="0"/>
                </a:rPr>
                <a:t>Вырабатываем  опыт   показа  значений  приставок</a:t>
              </a:r>
              <a:endParaRPr lang="ru-RU" sz="2400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5980" y="2996952"/>
            <a:ext cx="8712968" cy="1647612"/>
            <a:chOff x="0" y="1812373"/>
            <a:chExt cx="8712968" cy="164761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812373"/>
              <a:ext cx="8712968" cy="16476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907354" y="1812373"/>
              <a:ext cx="6805613" cy="1647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Georgia" panose="02040502050405020303" pitchFamily="18" charset="0"/>
                </a:rPr>
                <a:t>Активизируем  понимание  и  употребление  предлогов</a:t>
              </a:r>
              <a:endParaRPr lang="ru-RU" sz="2400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8470" y="4797152"/>
            <a:ext cx="8712968" cy="1647612"/>
            <a:chOff x="0" y="3624747"/>
            <a:chExt cx="8712968" cy="164761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624747"/>
              <a:ext cx="8712968" cy="16476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907354" y="3624747"/>
              <a:ext cx="6805613" cy="1647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Georgia" panose="02040502050405020303" pitchFamily="18" charset="0"/>
                </a:rPr>
                <a:t>Песочный  стол-стенд  для   создания  ситуаций,  выраженных  предложением</a:t>
              </a:r>
              <a:endParaRPr lang="ru-RU" sz="2400" b="1" kern="1200" dirty="0">
                <a:latin typeface="Georgia" panose="02040502050405020303" pitchFamily="18" charset="0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b="1" kern="1200" dirty="0" smtClean="0">
                  <a:latin typeface="Georgia" panose="02040502050405020303" pitchFamily="18" charset="0"/>
                </a:rPr>
                <a:t>«Ёжик  несёт  яблоко»</a:t>
              </a:r>
              <a:endParaRPr lang="ru-RU" sz="1900" b="1" kern="1200" dirty="0">
                <a:latin typeface="Georgia" panose="02040502050405020303" pitchFamily="18" charset="0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b="1" kern="1200" dirty="0" smtClean="0">
                  <a:latin typeface="Georgia" panose="02040502050405020303" pitchFamily="18" charset="0"/>
                </a:rPr>
                <a:t>«Растёт  ёлка»</a:t>
              </a:r>
              <a:endParaRPr lang="ru-RU" sz="1900" b="1" kern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612724" y="1361513"/>
            <a:ext cx="1742593" cy="1318090"/>
          </a:xfrm>
          <a:prstGeom prst="roundRect">
            <a:avLst>
              <a:gd name="adj" fmla="val 1000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640741" y="3161713"/>
            <a:ext cx="1742593" cy="1318090"/>
          </a:xfrm>
          <a:prstGeom prst="roundRect">
            <a:avLst>
              <a:gd name="adj" fmla="val 10000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43231" y="4961913"/>
            <a:ext cx="1742593" cy="1318090"/>
          </a:xfrm>
          <a:prstGeom prst="roundRect">
            <a:avLst>
              <a:gd name="adj" fmla="val 10000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8128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38" y="-99392"/>
            <a:ext cx="9144000" cy="7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-99392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Картотека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893567"/>
              </p:ext>
            </p:extLst>
          </p:nvPr>
        </p:nvGraphicFramePr>
        <p:xfrm>
          <a:off x="179512" y="836711"/>
          <a:ext cx="8774632" cy="589822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74453"/>
                <a:gridCol w="5800179"/>
              </a:tblGrid>
              <a:tr h="5127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Название  игры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Методика  проведения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85564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«Повтори  за  мной»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Ребёнок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повторяет  действия  педагога,  другого  ребёнка  по  предложенной  схеме,  проговаривая  свои  движения:  пересыпаю,  засыпаю,  подсыпаю,  досыпаю.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3015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«Рисунки-паутинки»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Следуя  инструкции,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ребёнок  рисует  фигуры- «В  большом  квадрате  рисуем  цветочек,  на  цветке  бабочку» и т.д.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22282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«Составь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 предложение»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Составление  предложений  по  собственным</a:t>
                      </a:r>
                      <a:r>
                        <a:rPr lang="ru-RU" sz="2000" b="1" baseline="0" dirty="0" smtClean="0">
                          <a:latin typeface="Georgia" panose="02040502050405020303" pitchFamily="18" charset="0"/>
                        </a:rPr>
                        <a:t>  рисункам,  рисункам  других  детей»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00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37" y="-12576"/>
            <a:ext cx="9144000" cy="68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37" y="116633"/>
            <a:ext cx="91284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/>
              <a:t> </a:t>
            </a:r>
            <a:r>
              <a:rPr lang="ru-RU" sz="4000" b="1" dirty="0">
                <a:solidFill>
                  <a:schemeClr val="bg1"/>
                </a:solidFill>
              </a:rPr>
              <a:t>Песок издавна является самым волнующим детское воображение материалом, но  дидактические  игры   в  песочнице  «проникают»  в  образовательный  процесс  весьма  робко.   Совершенно  очевидно,  что  в  современном  мире  довольно  остро  назрел  вопрос  о  совершенствовании  дидактических  приёмов  работы  с  подрастающим  поколением   </a:t>
            </a:r>
            <a:r>
              <a:rPr lang="ru-RU" sz="4000" b="1" dirty="0" smtClean="0">
                <a:solidFill>
                  <a:schemeClr val="bg1"/>
                </a:solidFill>
              </a:rPr>
              <a:t>детей.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817" y="-167380"/>
            <a:ext cx="9144000" cy="71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4. Работа  над 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формированием  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фразовой  речи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1340768"/>
            <a:ext cx="8064896" cy="1432991"/>
            <a:chOff x="0" y="0"/>
            <a:chExt cx="8064896" cy="143299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8064896" cy="14329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756278" y="0"/>
              <a:ext cx="6308617" cy="1432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Georgia" panose="02040502050405020303" pitchFamily="18" charset="0"/>
                </a:rPr>
                <a:t>Активизируем  и  обогащаем  словарь</a:t>
              </a:r>
              <a:endParaRPr lang="ru-RU" sz="3200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71600" y="3068960"/>
            <a:ext cx="8064896" cy="1432991"/>
            <a:chOff x="432048" y="1932746"/>
            <a:chExt cx="8064896" cy="14329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32048" y="1932746"/>
              <a:ext cx="8064896" cy="14329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201776" y="1932746"/>
              <a:ext cx="6295168" cy="1432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Georgia" panose="02040502050405020303" pitchFamily="18" charset="0"/>
                </a:rPr>
                <a:t>Развиваем  </a:t>
              </a:r>
              <a:r>
                <a:rPr lang="ru-RU" sz="3200" b="1" kern="1200" dirty="0" err="1" smtClean="0">
                  <a:latin typeface="Georgia" panose="02040502050405020303" pitchFamily="18" charset="0"/>
                </a:rPr>
                <a:t>диалогоческую</a:t>
              </a:r>
              <a:r>
                <a:rPr lang="ru-RU" sz="3200" b="1" kern="1200" dirty="0" smtClean="0">
                  <a:latin typeface="Georgia" panose="02040502050405020303" pitchFamily="18" charset="0"/>
                </a:rPr>
                <a:t>  речь</a:t>
              </a:r>
              <a:endParaRPr lang="ru-RU" sz="3200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85050" y="4789043"/>
            <a:ext cx="8064896" cy="1432991"/>
            <a:chOff x="0" y="3152581"/>
            <a:chExt cx="8064896" cy="1432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152581"/>
              <a:ext cx="8064896" cy="14329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756278" y="3152581"/>
              <a:ext cx="6308617" cy="1432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Georgia" panose="02040502050405020303" pitchFamily="18" charset="0"/>
                </a:rPr>
                <a:t>Формируем  высказывания</a:t>
              </a:r>
              <a:endParaRPr lang="ru-RU" sz="3200" b="1" kern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1039103" y="1484066"/>
            <a:ext cx="1612979" cy="1146393"/>
          </a:xfrm>
          <a:prstGeom prst="roundRect">
            <a:avLst>
              <a:gd name="adj" fmla="val 1000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1128349" y="3212258"/>
            <a:ext cx="1612979" cy="1146393"/>
          </a:xfrm>
          <a:prstGeom prst="roundRect">
            <a:avLst>
              <a:gd name="adj" fmla="val 10000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1128349" y="4932340"/>
            <a:ext cx="1612979" cy="1146393"/>
          </a:xfrm>
          <a:prstGeom prst="roundRect">
            <a:avLst>
              <a:gd name="adj" fmla="val 10000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2276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643" y="-142571"/>
            <a:ext cx="9144000" cy="72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Картотека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3343784"/>
              </p:ext>
            </p:extLst>
          </p:nvPr>
        </p:nvGraphicFramePr>
        <p:xfrm>
          <a:off x="251520" y="1124744"/>
          <a:ext cx="8568952" cy="55446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32149"/>
                <a:gridCol w="5336803"/>
              </a:tblGrid>
              <a:tr h="10716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Название  игры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Методика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проведения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  <a:p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246945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«Рисуем  сказку»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Рисуем  декорации  к  знакомой  сказке-обыгрываем  словесно,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Рисуем  героев  сказки,  которую  читает  педагог,  рассказывает  кто-то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из  детей.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200351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Превращалки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Педагог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 составляет  диалог  между  персонажами- ,  создаёт  мотив  для  активного  говорения  и  формирует  ситуацию  успеха.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31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462" y="-192989"/>
            <a:ext cx="9144000" cy="72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62" y="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Заключительный  этап.</a:t>
            </a:r>
          </a:p>
          <a:p>
            <a:pPr algn="ctr"/>
            <a:r>
              <a:rPr lang="ru-RU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Ритуал  выхода</a:t>
            </a:r>
          </a:p>
          <a:p>
            <a:pPr algn="ctr"/>
            <a:r>
              <a:rPr lang="ru-RU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Сказочный  персонаж,  который  приглашал  детей  к  игре,  объявляет  об  окончании  игры,  напоминает  о  необходимости  убрать  «песочную  страну»,  привести  в  первоначальный  вид.</a:t>
            </a:r>
          </a:p>
          <a:p>
            <a:pPr algn="ctr"/>
            <a:r>
              <a:rPr lang="ru-RU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Ритуал  выхода  необычайно  важен  благодарностью  педагога  от  имени  хозяина  песочной  страны.</a:t>
            </a:r>
          </a:p>
        </p:txBody>
      </p:sp>
    </p:spTree>
    <p:extLst>
      <p:ext uri="{BB962C8B-B14F-4D97-AF65-F5344CB8AC3E}">
        <p14:creationId xmlns:p14="http://schemas.microsoft.com/office/powerpoint/2010/main" xmlns="" val="6836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462" y="-192989"/>
            <a:ext cx="9144000" cy="72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ЕМИНАРЫ! и ОТКРЫТЫЕ ГОДОВЫЕ ЗАНЯТИЯ!!!!!!!!!!!!!!!!!!!!!!!\СЕМИНАР ПЕСОК\сделала\дорож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929718" cy="6715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509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-99392"/>
            <a:ext cx="9144000" cy="72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mycdn.me/image?id=860412243016&amp;t=3&amp;plc=WEB&amp;tkn=*16H0YfEJx-9XoyX7KMgmTRAVDg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389" y="476672"/>
            <a:ext cx="486454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mage?id=860412264520&amp;t=3&amp;plc=WEB&amp;tkn=*x6xhFq7BXNs4m9bjUTZ3kjstum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1" y="3645024"/>
            <a:ext cx="486454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mage?id=860412343624&amp;t=3&amp;plc=WEB&amp;tkn=*VVAhyME-T8V7TVQDaX108qjEeo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7" y="476672"/>
            <a:ext cx="3321369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6683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8549"/>
            <a:ext cx="9144000" cy="72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ВЫВОД: 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Таким образом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</a:rPr>
              <a:t>дидактические игры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в коррекционной работе </a:t>
            </a:r>
            <a:r>
              <a:rPr lang="ru-RU" sz="3200" b="1" dirty="0" smtClean="0">
                <a:solidFill>
                  <a:schemeClr val="bg1"/>
                </a:solidFill>
              </a:rPr>
              <a:t>посредством песочного стола-планшета дают </a:t>
            </a:r>
            <a:r>
              <a:rPr lang="ru-RU" sz="3200" b="1" dirty="0">
                <a:solidFill>
                  <a:schemeClr val="bg1"/>
                </a:solidFill>
              </a:rPr>
              <a:t>положительный результат: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chemeClr val="bg1"/>
                </a:solidFill>
              </a:rPr>
              <a:t>формирование </a:t>
            </a:r>
            <a:r>
              <a:rPr lang="ru-RU" sz="3200" b="1" dirty="0">
                <a:solidFill>
                  <a:schemeClr val="bg1"/>
                </a:solidFill>
              </a:rPr>
              <a:t>двигательных умений и навыков;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</a:rPr>
              <a:t>) </a:t>
            </a:r>
            <a:r>
              <a:rPr lang="ru-RU" sz="3200" b="1" dirty="0">
                <a:solidFill>
                  <a:schemeClr val="bg1"/>
                </a:solidFill>
              </a:rPr>
              <a:t>развитие общей и мелкой моторики;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</a:rPr>
              <a:t>) </a:t>
            </a:r>
            <a:r>
              <a:rPr lang="ru-RU" sz="3200" b="1" dirty="0">
                <a:solidFill>
                  <a:schemeClr val="bg1"/>
                </a:solidFill>
              </a:rPr>
              <a:t>повышение речевой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447960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539536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52737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Уважаемые 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коллеги, 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спасибо 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3506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79712" y="2060848"/>
            <a:ext cx="5184576" cy="784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654" y="-47021"/>
            <a:ext cx="9144000" cy="68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4624"/>
            <a:ext cx="9001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Достоинства  и  преимущества  дидактических  игр   с  использованием  песочного 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планшета: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401967" y="1553659"/>
            <a:ext cx="2178423" cy="1967910"/>
            <a:chOff x="3257672" y="-135276"/>
            <a:chExt cx="2178423" cy="1967910"/>
          </a:xfrm>
          <a:scene3d>
            <a:camera prst="orthographicFront"/>
            <a:lightRig rig="flat" dir="t"/>
          </a:scene3d>
        </p:grpSpPr>
        <p:sp>
          <p:nvSpPr>
            <p:cNvPr id="7" name="Овал 6"/>
            <p:cNvSpPr/>
            <p:nvPr/>
          </p:nvSpPr>
          <p:spPr>
            <a:xfrm>
              <a:off x="3257672" y="-135276"/>
              <a:ext cx="2178423" cy="196791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3576695" y="152918"/>
              <a:ext cx="1540377" cy="13915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Georgia" pitchFamily="18" charset="0"/>
                </a:rPr>
                <a:t>Мотив  для  получения  знаний</a:t>
              </a:r>
              <a:endParaRPr lang="ru-RU" sz="2000" b="1" kern="1200" dirty="0">
                <a:latin typeface="Georgia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868144" y="2845391"/>
            <a:ext cx="3103467" cy="2354486"/>
            <a:chOff x="6040529" y="792078"/>
            <a:chExt cx="3103467" cy="2354486"/>
          </a:xfrm>
          <a:scene3d>
            <a:camera prst="orthographicFront"/>
            <a:lightRig rig="flat" dir="t"/>
          </a:scene3d>
        </p:grpSpPr>
        <p:sp>
          <p:nvSpPr>
            <p:cNvPr id="10" name="Овал 9"/>
            <p:cNvSpPr/>
            <p:nvPr/>
          </p:nvSpPr>
          <p:spPr>
            <a:xfrm>
              <a:off x="6040529" y="792078"/>
              <a:ext cx="3103467" cy="23544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6495021" y="1136884"/>
              <a:ext cx="2194483" cy="16648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Georgia" pitchFamily="18" charset="0"/>
                </a:rPr>
                <a:t>Интерес  и  нестандартные  ощущения</a:t>
              </a:r>
              <a:endParaRPr lang="ru-RU" sz="2000" b="1" kern="1200" dirty="0"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947049" y="4022634"/>
            <a:ext cx="2980051" cy="2632317"/>
            <a:chOff x="2888095" y="2228098"/>
            <a:chExt cx="2980051" cy="2632317"/>
          </a:xfrm>
          <a:scene3d>
            <a:camera prst="orthographicFront"/>
            <a:lightRig rig="flat" dir="t"/>
          </a:scene3d>
        </p:grpSpPr>
        <p:sp>
          <p:nvSpPr>
            <p:cNvPr id="13" name="Овал 12"/>
            <p:cNvSpPr/>
            <p:nvPr/>
          </p:nvSpPr>
          <p:spPr>
            <a:xfrm>
              <a:off x="2888095" y="2228098"/>
              <a:ext cx="2980051" cy="263231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324513" y="2613592"/>
              <a:ext cx="2107215" cy="18613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Georgia" pitchFamily="18" charset="0"/>
                </a:rPr>
                <a:t>Решение  педагогических  и  коррекционных задач</a:t>
              </a:r>
              <a:endParaRPr lang="ru-RU" sz="1800" b="1" kern="1200" dirty="0">
                <a:latin typeface="Georgia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9512" y="2794777"/>
            <a:ext cx="2837251" cy="2307160"/>
            <a:chOff x="0" y="936101"/>
            <a:chExt cx="2837251" cy="2307160"/>
          </a:xfrm>
          <a:scene3d>
            <a:camera prst="orthographicFront"/>
            <a:lightRig rig="flat" dir="t"/>
          </a:scene3d>
        </p:grpSpPr>
        <p:sp>
          <p:nvSpPr>
            <p:cNvPr id="16" name="Овал 15"/>
            <p:cNvSpPr/>
            <p:nvPr/>
          </p:nvSpPr>
          <p:spPr>
            <a:xfrm>
              <a:off x="0" y="936101"/>
              <a:ext cx="2837251" cy="230716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415506" y="1273977"/>
              <a:ext cx="2006239" cy="16314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Georgia" pitchFamily="18" charset="0"/>
                </a:rPr>
                <a:t>Диагностика  символов,  мотивов  и  игровых  предметов</a:t>
              </a:r>
              <a:endParaRPr lang="ru-RU" sz="2000" b="1" kern="1200" dirty="0">
                <a:latin typeface="Georgia" pitchFamily="18" charset="0"/>
              </a:endParaRPr>
            </a:p>
          </p:txBody>
        </p:sp>
      </p:grpSp>
      <p:sp>
        <p:nvSpPr>
          <p:cNvPr id="18" name="Стрелка вправо 17"/>
          <p:cNvSpPr/>
          <p:nvPr/>
        </p:nvSpPr>
        <p:spPr>
          <a:xfrm rot="20185745">
            <a:off x="2252303" y="22328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801732">
            <a:off x="5724128" y="22108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9609829">
            <a:off x="5913256" y="526532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963943">
            <a:off x="1817029" y="523836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0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Песок  </a:t>
            </a: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идеально  подходит  для  формирования  перцептивных ощущений,  сенсорного  воспитания,  развития  мелкой  моторики.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Разработанные  и  апробированные  в  практике  работы  с  детьми  дидактические  игры  с  использованием  песочного  планшета   направлены  на  развитие  всех  компонентов  речевой  системы  и  психических  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процессов.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654" y="-47021"/>
            <a:ext cx="9144000" cy="68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Для организации занятий на световых столах  вам потребуется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ru-RU" sz="4000" b="1" u="sng" dirty="0" smtClean="0">
                <a:solidFill>
                  <a:schemeClr val="bg1"/>
                </a:solidFill>
              </a:rPr>
              <a:t>Световой  </a:t>
            </a:r>
            <a:r>
              <a:rPr lang="ru-RU" sz="4000" b="1" u="sng" dirty="0">
                <a:solidFill>
                  <a:schemeClr val="bg1"/>
                </a:solidFill>
              </a:rPr>
              <a:t>планшет/ стол</a:t>
            </a:r>
            <a:r>
              <a:rPr lang="ru-RU" sz="4000" b="1" dirty="0">
                <a:solidFill>
                  <a:schemeClr val="bg1"/>
                </a:solidFill>
              </a:rPr>
              <a:t>-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в зависимости от помещения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( если оборудование стоит стационарно, то можно иметь световые столы, если должно убираться после занятий, то лучше приобретать планшеты/поддоны)</a:t>
            </a:r>
          </a:p>
          <a:p>
            <a:pPr algn="ctr"/>
            <a:r>
              <a:rPr lang="ru-RU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1753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654" y="-47022"/>
            <a:ext cx="9144000" cy="69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wEev82fPq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789" y="332656"/>
            <a:ext cx="7999641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13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2433" y="-160534"/>
            <a:ext cx="9144000" cy="70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54" y="0"/>
            <a:ext cx="9132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3200" b="1" u="sng" dirty="0">
                <a:solidFill>
                  <a:schemeClr val="bg1"/>
                </a:solidFill>
                <a:latin typeface="Georgia" pitchFamily="18" charset="0"/>
              </a:rPr>
              <a:t>Кварцевый песок </a:t>
            </a:r>
          </a:p>
          <a:p>
            <a:pPr algn="ctr">
              <a:buFontTx/>
              <a:buChar char="-"/>
            </a:pP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 (можно иметь несколько вариантов цветного песка для арт-терапии)</a:t>
            </a:r>
          </a:p>
        </p:txBody>
      </p:sp>
      <p:pic>
        <p:nvPicPr>
          <p:cNvPr id="4" name="Рисунок 3" descr="pesok_1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4104456" cy="440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ti-i-pes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1738" y="2105050"/>
            <a:ext cx="424847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619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5" y="-194231"/>
            <a:ext cx="9144000" cy="70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3" y="0"/>
            <a:ext cx="90414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Дополнительные  компоненты:</a:t>
            </a: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Бусины,  аквариумные  камешки,  пуговицы,  кусочки 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ткани,маленкие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ракушки фигурки  людей, 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животных.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5895" y="2688056"/>
            <a:ext cx="5544615" cy="4169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01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4906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99392"/>
            <a:ext cx="91141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Шаблоны  для  заполнения</a:t>
            </a:r>
          </a:p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обведения  по  контуру.</a:t>
            </a:r>
          </a:p>
          <a:p>
            <a:pPr algn="ctr"/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1493404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9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770</TotalTime>
  <Words>859</Words>
  <Application>Microsoft Office PowerPoint</Application>
  <PresentationFormat>Экран (4:3)</PresentationFormat>
  <Paragraphs>144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работе учителя- логопеда ДОУ</dc:title>
  <dc:creator>Komp</dc:creator>
  <cp:lastModifiedBy>user</cp:lastModifiedBy>
  <cp:revision>59</cp:revision>
  <dcterms:created xsi:type="dcterms:W3CDTF">2017-10-29T10:19:56Z</dcterms:created>
  <dcterms:modified xsi:type="dcterms:W3CDTF">2022-06-13T17:04:02Z</dcterms:modified>
</cp:coreProperties>
</file>