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0" r:id="rId3"/>
    <p:sldId id="268" r:id="rId4"/>
    <p:sldId id="295" r:id="rId5"/>
    <p:sldId id="305" r:id="rId6"/>
    <p:sldId id="296" r:id="rId7"/>
    <p:sldId id="299" r:id="rId8"/>
    <p:sldId id="300" r:id="rId9"/>
    <p:sldId id="304" r:id="rId10"/>
    <p:sldId id="303" r:id="rId11"/>
    <p:sldId id="301" r:id="rId12"/>
    <p:sldId id="261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1FF7D"/>
    <a:srgbClr val="66CCFF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57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187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D7D5E-9F3F-4636-8E39-F9A5DBDCFA9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B264A-B484-458F-97FB-765577492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515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D:\Новая папка\непр. согл\н 10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8520" y="1635646"/>
            <a:ext cx="2524410" cy="363515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5890" y="1714494"/>
            <a:ext cx="6013762" cy="1660934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sz="160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488" y="535767"/>
            <a:ext cx="5600712" cy="101799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1">
                <a:solidFill>
                  <a:schemeClr val="bg1"/>
                </a:solidFill>
                <a:latin typeface="Monotype Corsiva" pitchFamily="66" charset="0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Новая папка\непр. согл\н 6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18930" r="14469"/>
          <a:stretch/>
        </p:blipFill>
        <p:spPr bwMode="auto">
          <a:xfrm>
            <a:off x="107504" y="3026590"/>
            <a:ext cx="1498707" cy="21309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 userDrawn="1"/>
        </p:nvSpPr>
        <p:spPr>
          <a:xfrm>
            <a:off x="3286116" y="803660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643306" y="2411015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APCGaramondC" pitchFamily="2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Новая папка\непр. согл\н 9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04978"/>
            <a:ext cx="1998393" cy="18385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059582"/>
            <a:ext cx="6768752" cy="381642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059582"/>
            <a:ext cx="6768752" cy="381642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5" name="Picture 2" descr="D:\Новая папка\непр. согл\н 6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18930" r="14469"/>
          <a:stretch/>
        </p:blipFill>
        <p:spPr bwMode="auto">
          <a:xfrm>
            <a:off x="219944" y="3012528"/>
            <a:ext cx="1498707" cy="2130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571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059582"/>
            <a:ext cx="6984776" cy="381642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6" name="Picture 4" descr="D:\Новая папка\непр. согл\н 10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8520" y="2931790"/>
            <a:ext cx="1624310" cy="2339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4303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Новая папка\непр. согл\н 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758"/>
            <a:ext cx="2267744" cy="24997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4" name="Picture 2" descr="D:\Новая папка\непр. согл\н 6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18930" r="14469"/>
          <a:stretch/>
        </p:blipFill>
        <p:spPr bwMode="auto">
          <a:xfrm>
            <a:off x="107504" y="2495519"/>
            <a:ext cx="1872208" cy="2662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8244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5" name="Picture 4" descr="D:\Новая папка\непр. согл\н 10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8520" y="2931790"/>
            <a:ext cx="1624310" cy="2339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3474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4" name="Picture 2" descr="D:\Новая папка\непр. согл\н 9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3304978"/>
            <a:ext cx="1728192" cy="1838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1698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Новая папка\непр. согл\доска.png"/>
          <p:cNvPicPr>
            <a:picLocks noChangeAspect="1" noChangeArrowheads="1"/>
          </p:cNvPicPr>
          <p:nvPr userDrawn="1"/>
        </p:nvPicPr>
        <p:blipFill rotWithShape="1">
          <a:blip r:embed="rId12" cstate="screen"/>
          <a:srcRect/>
          <a:stretch/>
        </p:blipFill>
        <p:spPr bwMode="auto">
          <a:xfrm>
            <a:off x="-1353" y="-164556"/>
            <a:ext cx="9273029" cy="54161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127" y="267494"/>
            <a:ext cx="8182632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987574"/>
            <a:ext cx="792088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6" r:id="rId5"/>
    <p:sldLayoutId id="2147483654" r:id="rId6"/>
    <p:sldLayoutId id="2147483659" r:id="rId7"/>
    <p:sldLayoutId id="2147483660" r:id="rId8"/>
    <p:sldLayoutId id="2147483661" r:id="rId9"/>
    <p:sldLayoutId id="2147483655" r:id="rId10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275606"/>
            <a:ext cx="5904656" cy="2005964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Применение метода интеллект-карт в развитии </a:t>
            </a:r>
            <a:r>
              <a:rPr lang="ru-RU" sz="3600" dirty="0"/>
              <a:t>речи </a:t>
            </a:r>
            <a:r>
              <a:rPr lang="ru-RU" sz="3600" dirty="0" smtClean="0"/>
              <a:t> </a:t>
            </a:r>
            <a:r>
              <a:rPr lang="ru-RU" sz="3600" dirty="0" smtClean="0"/>
              <a:t>старших дошкольников.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5131442" y="3651870"/>
            <a:ext cx="33485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Выполнила</a:t>
            </a: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Янькина </a:t>
            </a: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Т.С. Учитель-логопед</a:t>
            </a:r>
            <a:endParaRPr lang="ru-RU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684" y="695480"/>
            <a:ext cx="8182632" cy="4320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Осень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140588"/>
            <a:ext cx="4950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</a:t>
            </a:r>
            <a:r>
              <a:rPr lang="ru-RU" sz="2400" dirty="0">
                <a:solidFill>
                  <a:schemeClr val="bg1"/>
                </a:solidFill>
              </a:rPr>
              <a:t>. Какие месяцы в осени?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2.По </a:t>
            </a:r>
            <a:r>
              <a:rPr lang="ru-RU" sz="2400" dirty="0">
                <a:solidFill>
                  <a:schemeClr val="bg1"/>
                </a:solidFill>
              </a:rPr>
              <a:t>каким </a:t>
            </a:r>
            <a:r>
              <a:rPr lang="ru-RU" sz="2400" dirty="0" smtClean="0">
                <a:solidFill>
                  <a:schemeClr val="bg1"/>
                </a:solidFill>
              </a:rPr>
              <a:t>признакам мы узнаём  </a:t>
            </a:r>
            <a:r>
              <a:rPr lang="ru-RU" sz="2400" dirty="0">
                <a:solidFill>
                  <a:schemeClr val="bg1"/>
                </a:solidFill>
              </a:rPr>
              <a:t>что это осень ?</a:t>
            </a:r>
          </a:p>
          <a:p>
            <a:r>
              <a:rPr lang="ru-RU" sz="2400" dirty="0">
                <a:solidFill>
                  <a:schemeClr val="bg1"/>
                </a:solidFill>
              </a:rPr>
              <a:t>3. Что происходит с природой осенью?</a:t>
            </a:r>
          </a:p>
          <a:p>
            <a:r>
              <a:rPr lang="ru-RU" sz="2400" dirty="0">
                <a:solidFill>
                  <a:schemeClr val="bg1"/>
                </a:solidFill>
              </a:rPr>
              <a:t>4. </a:t>
            </a:r>
            <a:r>
              <a:rPr lang="ru-RU" sz="2400" dirty="0" smtClean="0">
                <a:solidFill>
                  <a:schemeClr val="bg1"/>
                </a:solidFill>
              </a:rPr>
              <a:t>Какую одежду мы носим осенью?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5. Что изменяется в образе жизни </a:t>
            </a:r>
            <a:r>
              <a:rPr lang="ru-RU" sz="2400" dirty="0" smtClean="0">
                <a:solidFill>
                  <a:schemeClr val="bg1"/>
                </a:solidFill>
              </a:rPr>
              <a:t>людей?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413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36562"/>
            <a:ext cx="925252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5956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Рекомендации: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7" y="1059582"/>
            <a:ext cx="6618031" cy="38164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1.Задавайте </a:t>
            </a:r>
            <a:r>
              <a:rPr lang="ru-RU" dirty="0">
                <a:solidFill>
                  <a:schemeClr val="bg1"/>
                </a:solidFill>
              </a:rPr>
              <a:t>больше вопросов</a:t>
            </a:r>
            <a:r>
              <a:rPr lang="ru-RU" dirty="0" smtClean="0">
                <a:solidFill>
                  <a:schemeClr val="bg1"/>
                </a:solidFill>
              </a:rPr>
              <a:t>; 2.Обращайте </a:t>
            </a:r>
            <a:r>
              <a:rPr lang="ru-RU" dirty="0">
                <a:solidFill>
                  <a:schemeClr val="bg1"/>
                </a:solidFill>
              </a:rPr>
              <a:t>внимание на то, чтобы дети отвечали полным </a:t>
            </a:r>
            <a:r>
              <a:rPr lang="ru-RU" dirty="0" smtClean="0">
                <a:solidFill>
                  <a:schemeClr val="bg1"/>
                </a:solidFill>
              </a:rPr>
              <a:t>ответом;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3.Беседуйте </a:t>
            </a:r>
            <a:r>
              <a:rPr lang="ru-RU" dirty="0">
                <a:solidFill>
                  <a:schemeClr val="bg1"/>
                </a:solidFill>
              </a:rPr>
              <a:t>по </a:t>
            </a:r>
            <a:r>
              <a:rPr lang="ru-RU" dirty="0" smtClean="0">
                <a:solidFill>
                  <a:schemeClr val="bg1"/>
                </a:solidFill>
              </a:rPr>
              <a:t>карте;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4.Составляйте </a:t>
            </a:r>
            <a:r>
              <a:rPr lang="ru-RU" dirty="0">
                <a:solidFill>
                  <a:schemeClr val="bg1"/>
                </a:solidFill>
              </a:rPr>
              <a:t>рассказы;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5.Добавляйте </a:t>
            </a:r>
            <a:r>
              <a:rPr lang="ru-RU" dirty="0">
                <a:solidFill>
                  <a:schemeClr val="bg1"/>
                </a:solidFill>
              </a:rPr>
              <a:t>и усложняйте в соответствии с возрастом детей,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6.Экспериментируйте</a:t>
            </a:r>
            <a:r>
              <a:rPr lang="ru-RU" dirty="0">
                <a:solidFill>
                  <a:schemeClr val="bg1"/>
                </a:solidFill>
              </a:rPr>
              <a:t>, и у вас все получится.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467544" y="4421391"/>
            <a:ext cx="720080" cy="684549"/>
          </a:xfrm>
          <a:prstGeom prst="star7">
            <a:avLst>
              <a:gd name="adj" fmla="val 19891"/>
              <a:gd name="hf" fmla="val 102572"/>
              <a:gd name="vf" fmla="val 105210"/>
            </a:avLst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976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Положительная динамика: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467544" y="4421391"/>
            <a:ext cx="720080" cy="684549"/>
          </a:xfrm>
          <a:prstGeom prst="star7">
            <a:avLst>
              <a:gd name="adj" fmla="val 19891"/>
              <a:gd name="hf" fmla="val 102572"/>
              <a:gd name="vf" fmla="val 105210"/>
            </a:avLst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1.Пополняется </a:t>
            </a:r>
            <a:r>
              <a:rPr lang="ru-RU" sz="2400" dirty="0">
                <a:solidFill>
                  <a:schemeClr val="bg1"/>
                </a:solidFill>
              </a:rPr>
              <a:t>словарный </a:t>
            </a:r>
            <a:r>
              <a:rPr lang="ru-RU" sz="2400" dirty="0" smtClean="0">
                <a:solidFill>
                  <a:schemeClr val="bg1"/>
                </a:solidFill>
              </a:rPr>
              <a:t>запас;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2.Улучшается </a:t>
            </a:r>
            <a:r>
              <a:rPr lang="ru-RU" sz="2400" dirty="0" err="1">
                <a:solidFill>
                  <a:schemeClr val="bg1"/>
                </a:solidFill>
              </a:rPr>
              <a:t>лексико</a:t>
            </a:r>
            <a:r>
              <a:rPr lang="ru-RU" sz="2400" dirty="0">
                <a:solidFill>
                  <a:schemeClr val="bg1"/>
                </a:solidFill>
              </a:rPr>
              <a:t> -грамматическая структура речи;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3.Дети </a:t>
            </a:r>
            <a:r>
              <a:rPr lang="ru-RU" sz="2400" dirty="0">
                <a:solidFill>
                  <a:schemeClr val="bg1"/>
                </a:solidFill>
              </a:rPr>
              <a:t>более связно, последовательно излагают свои мысли, рассказывают о событиях из окружающей жизни. С помощью интеллект-карты дети быстрее и легче запоминают и вспоминают нужные факты. </a:t>
            </a:r>
          </a:p>
        </p:txBody>
      </p:sp>
    </p:spTree>
    <p:extLst>
      <p:ext uri="{BB962C8B-B14F-4D97-AF65-F5344CB8AC3E}">
        <p14:creationId xmlns:p14="http://schemas.microsoft.com/office/powerpoint/2010/main" xmlns="" val="496884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699542"/>
            <a:ext cx="6768752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Таким образом, применение интеллект- карт в образовательной деятельности даёт ощутимые положительные результаты. Данный метод является отличным помощником в развитии мышления старших дошкольников.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7-конечная звезда 3">
            <a:hlinkClick r:id="rId2" action="ppaction://hlinksldjump"/>
          </p:cNvPr>
          <p:cNvSpPr/>
          <p:nvPr/>
        </p:nvSpPr>
        <p:spPr>
          <a:xfrm>
            <a:off x="467544" y="4421391"/>
            <a:ext cx="720080" cy="684549"/>
          </a:xfrm>
          <a:prstGeom prst="star7">
            <a:avLst>
              <a:gd name="adj" fmla="val 19891"/>
              <a:gd name="hf" fmla="val 102572"/>
              <a:gd name="vf" fmla="val 105210"/>
            </a:avLst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6884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43558"/>
            <a:ext cx="6768752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Спасибо за внимание !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878222"/>
            <a:ext cx="2190552" cy="300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884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55776" y="1491630"/>
            <a:ext cx="6013762" cy="309634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Формирование компетентности педагогов в использовании метода интеллект-карт в развитии речи </a:t>
            </a:r>
            <a:r>
              <a:rPr lang="ru-RU" sz="2400" dirty="0" smtClean="0">
                <a:solidFill>
                  <a:schemeClr val="bg1"/>
                </a:solidFill>
              </a:rPr>
              <a:t>старших дошкольников.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15816" y="195486"/>
            <a:ext cx="5600712" cy="101799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Цель: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377613710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987824" y="1714494"/>
            <a:ext cx="5168664" cy="294548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1. Вызвать у педагогов интерес к методу </a:t>
            </a:r>
            <a:r>
              <a:rPr lang="ru-RU" sz="2000" b="1" dirty="0" err="1" smtClean="0">
                <a:solidFill>
                  <a:schemeClr val="bg1"/>
                </a:solidFill>
              </a:rPr>
              <a:t>интелект</a:t>
            </a:r>
            <a:r>
              <a:rPr lang="ru-RU" sz="2000" b="1" dirty="0" smtClean="0">
                <a:solidFill>
                  <a:schemeClr val="bg1"/>
                </a:solidFill>
              </a:rPr>
              <a:t>-карт.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2.Познакомить педагогов с методом </a:t>
            </a:r>
            <a:r>
              <a:rPr lang="ru-RU" sz="2000" b="1" dirty="0" err="1" smtClean="0">
                <a:solidFill>
                  <a:schemeClr val="bg1"/>
                </a:solidFill>
              </a:rPr>
              <a:t>интелект</a:t>
            </a:r>
            <a:r>
              <a:rPr lang="ru-RU" sz="2000" b="1" dirty="0" smtClean="0">
                <a:solidFill>
                  <a:schemeClr val="bg1"/>
                </a:solidFill>
              </a:rPr>
              <a:t>-карт, рекомендациями по их составлению.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3.Создать условия для получения педагогами практического опыта  создания </a:t>
            </a:r>
            <a:r>
              <a:rPr lang="ru-RU" sz="2000" b="1" dirty="0" err="1" smtClean="0">
                <a:solidFill>
                  <a:schemeClr val="bg1"/>
                </a:solidFill>
              </a:rPr>
              <a:t>интелект</a:t>
            </a:r>
            <a:r>
              <a:rPr lang="ru-RU" sz="2000" b="1" dirty="0" smtClean="0">
                <a:solidFill>
                  <a:schemeClr val="bg1"/>
                </a:solidFill>
              </a:rPr>
              <a:t>-карты.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55776" y="339502"/>
            <a:ext cx="5600712" cy="101799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Задачи: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78669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411510"/>
            <a:ext cx="6696744" cy="41044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Недостатки </a:t>
            </a:r>
            <a:r>
              <a:rPr lang="ru-RU" b="1" dirty="0">
                <a:solidFill>
                  <a:schemeClr val="bg1"/>
                </a:solidFill>
              </a:rPr>
              <a:t>в развитии речи у детей 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связные высказывания короткие;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отличаются непоследовательностью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состоят из отдельных фрагментов, логически не связанных между собой;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- уровень информативности высказывания очень низкий.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31351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Дети со зрительными нарушениями имеют особенности усвоения и использования неязыковых средств общения, мимики, жестов, </a:t>
            </a:r>
            <a:r>
              <a:rPr lang="ru-RU" dirty="0" smtClean="0">
                <a:solidFill>
                  <a:schemeClr val="bg1"/>
                </a:solidFill>
              </a:rPr>
              <a:t>интонации.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575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483518"/>
            <a:ext cx="6912768" cy="439248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Интеллектуальная карта </a:t>
            </a:r>
            <a:r>
              <a:rPr lang="ru-RU" dirty="0">
                <a:solidFill>
                  <a:schemeClr val="bg1"/>
                </a:solidFill>
              </a:rPr>
              <a:t>– это уникальный и простой метод запоминания информации, с помощью которого развиваются как творческие, так и речевые способности детей и активизируется мышление.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08610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7181225" cy="266429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Интеллект –карта универсальна в применении, доступна для детского восприятия.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283718"/>
            <a:ext cx="4473699" cy="267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6630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Общие требования к составлению интеллект –карты: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707654"/>
            <a:ext cx="6768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Главная идея обводится в центре страницы.</a:t>
            </a:r>
          </a:p>
          <a:p>
            <a:r>
              <a:rPr lang="ru-RU" dirty="0">
                <a:solidFill>
                  <a:schemeClr val="bg1"/>
                </a:solidFill>
              </a:rPr>
              <a:t>• Лист располагается горизонтально.</a:t>
            </a:r>
          </a:p>
          <a:p>
            <a:r>
              <a:rPr lang="ru-RU" dirty="0">
                <a:solidFill>
                  <a:schemeClr val="bg1"/>
                </a:solidFill>
              </a:rPr>
              <a:t>• Писать надо разборчиво печатными заглавными буквами.</a:t>
            </a:r>
          </a:p>
          <a:p>
            <a:r>
              <a:rPr lang="ru-RU" dirty="0">
                <a:solidFill>
                  <a:schemeClr val="bg1"/>
                </a:solidFill>
              </a:rPr>
              <a:t>• Для каждого ключевого момента проводятся расходящиеся от центра ответвления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Каждая мысль обводится.</a:t>
            </a:r>
          </a:p>
          <a:p>
            <a:r>
              <a:rPr lang="ru-RU" dirty="0">
                <a:solidFill>
                  <a:schemeClr val="bg1"/>
                </a:solidFill>
              </a:rPr>
              <a:t>• В процессе моделирования добавляются символы и иллюстрации.</a:t>
            </a:r>
          </a:p>
          <a:p>
            <a:r>
              <a:rPr lang="ru-RU" dirty="0">
                <a:solidFill>
                  <a:schemeClr val="bg1"/>
                </a:solidFill>
              </a:rPr>
              <a:t>• Наглядность представлена в виде предметов, объектов, рисунков и т. д.</a:t>
            </a:r>
          </a:p>
        </p:txBody>
      </p:sp>
    </p:spTree>
    <p:extLst>
      <p:ext uri="{BB962C8B-B14F-4D97-AF65-F5344CB8AC3E}">
        <p14:creationId xmlns:p14="http://schemas.microsoft.com/office/powerpoint/2010/main" xmlns="" val="2920575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2546"/>
            <a:ext cx="91440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1988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330</Words>
  <Application>Microsoft Office PowerPoint</Application>
  <PresentationFormat>Экран (16:9)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Применение метода интеллект-карт в развитии речи  старших дошкольников. </vt:lpstr>
      <vt:lpstr>Цель:</vt:lpstr>
      <vt:lpstr>Задачи:</vt:lpstr>
      <vt:lpstr>Слайд 4</vt:lpstr>
      <vt:lpstr>Слайд 5</vt:lpstr>
      <vt:lpstr>Слайд 6</vt:lpstr>
      <vt:lpstr>Интеллект –карта универсальна в применении, доступна для детского восприятия. </vt:lpstr>
      <vt:lpstr> Общие требования к составлению интеллект –карты:</vt:lpstr>
      <vt:lpstr>Слайд 9</vt:lpstr>
      <vt:lpstr>Осень </vt:lpstr>
      <vt:lpstr>Слайд 11</vt:lpstr>
      <vt:lpstr>Рекомендации:</vt:lpstr>
      <vt:lpstr>Положительная динамика: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</dc:creator>
  <cp:lastModifiedBy>user</cp:lastModifiedBy>
  <cp:revision>140</cp:revision>
  <dcterms:created xsi:type="dcterms:W3CDTF">2014-07-31T15:26:26Z</dcterms:created>
  <dcterms:modified xsi:type="dcterms:W3CDTF">2022-06-13T16:01:27Z</dcterms:modified>
</cp:coreProperties>
</file>