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0" r:id="rId3"/>
    <p:sldId id="268" r:id="rId4"/>
    <p:sldId id="295" r:id="rId5"/>
    <p:sldId id="305" r:id="rId6"/>
    <p:sldId id="296" r:id="rId7"/>
    <p:sldId id="299" r:id="rId8"/>
    <p:sldId id="300" r:id="rId9"/>
    <p:sldId id="304" r:id="rId10"/>
    <p:sldId id="303" r:id="rId11"/>
    <p:sldId id="301" r:id="rId12"/>
    <p:sldId id="261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FF7D"/>
    <a:srgbClr val="66C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8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D7D5E-9F3F-4636-8E39-F9A5DBDCFA9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B264A-B484-458F-97FB-765577492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1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D:\Новая папка\непр. согл\н 10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1635646"/>
            <a:ext cx="2524410" cy="363515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5890" y="1714494"/>
            <a:ext cx="6013762" cy="166093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sz="16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35767"/>
            <a:ext cx="5600712" cy="101799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1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Новая папка\непр. согл\н 6.png"/>
          <p:cNvPicPr>
            <a:picLocks noChangeAspect="1" noChangeArrowheads="1"/>
          </p:cNvPicPr>
          <p:nvPr userDrawn="1"/>
        </p:nvPicPr>
        <p:blipFill rotWithShape="1">
          <a:blip r:embed="rId2"/>
          <a:srcRect l="18930" r="14469"/>
          <a:stretch/>
        </p:blipFill>
        <p:spPr bwMode="auto">
          <a:xfrm>
            <a:off x="107504" y="3026590"/>
            <a:ext cx="1498707" cy="21309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286116" y="80366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43306" y="2411015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APCGaramondC" pitchFamily="2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Новая папка\непр. согл\н 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304978"/>
            <a:ext cx="1998393" cy="18385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59582"/>
            <a:ext cx="6768752" cy="38164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59582"/>
            <a:ext cx="6768752" cy="38164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" name="Picture 2" descr="D:\Новая папка\непр. согл\н 6.png"/>
          <p:cNvPicPr>
            <a:picLocks noChangeAspect="1" noChangeArrowheads="1"/>
          </p:cNvPicPr>
          <p:nvPr userDrawn="1"/>
        </p:nvPicPr>
        <p:blipFill rotWithShape="1">
          <a:blip r:embed="rId2"/>
          <a:srcRect l="18930" r="14469"/>
          <a:stretch/>
        </p:blipFill>
        <p:spPr bwMode="auto">
          <a:xfrm>
            <a:off x="219944" y="3012528"/>
            <a:ext cx="1498707" cy="213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7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059582"/>
            <a:ext cx="6984776" cy="38164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" name="Picture 4" descr="D:\Новая папка\непр. согл\н 10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2931790"/>
            <a:ext cx="1624310" cy="2339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30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\непр. согл\н 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643758"/>
            <a:ext cx="2267744" cy="2499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" name="Picture 2" descr="D:\Новая папка\непр. согл\н 6.png"/>
          <p:cNvPicPr>
            <a:picLocks noChangeAspect="1" noChangeArrowheads="1"/>
          </p:cNvPicPr>
          <p:nvPr userDrawn="1"/>
        </p:nvPicPr>
        <p:blipFill rotWithShape="1">
          <a:blip r:embed="rId2"/>
          <a:srcRect l="18930" r="14469"/>
          <a:stretch/>
        </p:blipFill>
        <p:spPr bwMode="auto">
          <a:xfrm>
            <a:off x="107504" y="2495519"/>
            <a:ext cx="1872208" cy="266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24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4" descr="D:\Новая папка\непр. согл\н 10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2931790"/>
            <a:ext cx="1624310" cy="2339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7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" name="Picture 2" descr="D:\Новая папка\непр. согл\н 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505" y="3304978"/>
            <a:ext cx="1728192" cy="1838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69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Новая папка\непр. согл\доска.png"/>
          <p:cNvPicPr>
            <a:picLocks noChangeAspect="1" noChangeArrowheads="1"/>
          </p:cNvPicPr>
          <p:nvPr userDrawn="1"/>
        </p:nvPicPr>
        <p:blipFill rotWithShape="1">
          <a:blip r:embed="rId12" cstate="screen"/>
          <a:srcRect/>
          <a:stretch/>
        </p:blipFill>
        <p:spPr bwMode="auto">
          <a:xfrm>
            <a:off x="-1353" y="-164556"/>
            <a:ext cx="9273029" cy="5416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27" y="267494"/>
            <a:ext cx="8182632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87574"/>
            <a:ext cx="792088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6" r:id="rId5"/>
    <p:sldLayoutId id="2147483654" r:id="rId6"/>
    <p:sldLayoutId id="2147483659" r:id="rId7"/>
    <p:sldLayoutId id="2147483660" r:id="rId8"/>
    <p:sldLayoutId id="2147483661" r:id="rId9"/>
    <p:sldLayoutId id="2147483655" r:id="rId10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275606"/>
            <a:ext cx="5904656" cy="200596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Применение метода интеллект-карт в развитии </a:t>
            </a:r>
            <a:r>
              <a:rPr lang="ru-RU" sz="3600" dirty="0"/>
              <a:t>речи </a:t>
            </a:r>
            <a:r>
              <a:rPr lang="ru-RU" sz="3600" dirty="0" smtClean="0"/>
              <a:t>детей дошкольного возраста с нарушением зрения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131442" y="3651870"/>
            <a:ext cx="3348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Выполнила:Янькина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Т.С. Учитель-логопед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84" y="695480"/>
            <a:ext cx="8182632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Осень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40588"/>
            <a:ext cx="4950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. Какие месяцы в осени?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2.По </a:t>
            </a:r>
            <a:r>
              <a:rPr lang="ru-RU" sz="2400" dirty="0">
                <a:solidFill>
                  <a:schemeClr val="bg1"/>
                </a:solidFill>
              </a:rPr>
              <a:t>каким </a:t>
            </a:r>
            <a:r>
              <a:rPr lang="ru-RU" sz="2400" dirty="0" smtClean="0">
                <a:solidFill>
                  <a:schemeClr val="bg1"/>
                </a:solidFill>
              </a:rPr>
              <a:t>признакам мы узнаём  </a:t>
            </a:r>
            <a:r>
              <a:rPr lang="ru-RU" sz="2400" dirty="0">
                <a:solidFill>
                  <a:schemeClr val="bg1"/>
                </a:solidFill>
              </a:rPr>
              <a:t>что это осень ?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 Что происходит с природой осенью?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 </a:t>
            </a:r>
            <a:r>
              <a:rPr lang="ru-RU" sz="2400" dirty="0" smtClean="0">
                <a:solidFill>
                  <a:schemeClr val="bg1"/>
                </a:solidFill>
              </a:rPr>
              <a:t>Какую одежду мы носим осенью?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5. Что изменяется в образе жизни </a:t>
            </a:r>
            <a:r>
              <a:rPr lang="ru-RU" sz="2400" dirty="0" smtClean="0">
                <a:solidFill>
                  <a:schemeClr val="bg1"/>
                </a:solidFill>
              </a:rPr>
              <a:t>людей?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1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6562"/>
            <a:ext cx="925252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5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7" y="1059582"/>
            <a:ext cx="6618031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1.Задавайте </a:t>
            </a:r>
            <a:r>
              <a:rPr lang="ru-RU" dirty="0">
                <a:solidFill>
                  <a:schemeClr val="bg1"/>
                </a:solidFill>
              </a:rPr>
              <a:t>больше вопросов</a:t>
            </a:r>
            <a:r>
              <a:rPr lang="ru-RU" dirty="0" smtClean="0">
                <a:solidFill>
                  <a:schemeClr val="bg1"/>
                </a:solidFill>
              </a:rPr>
              <a:t>; 2.Обращайте </a:t>
            </a:r>
            <a:r>
              <a:rPr lang="ru-RU" dirty="0">
                <a:solidFill>
                  <a:schemeClr val="bg1"/>
                </a:solidFill>
              </a:rPr>
              <a:t>внимание на то, чтобы дети отвечали полным </a:t>
            </a:r>
            <a:r>
              <a:rPr lang="ru-RU" dirty="0" smtClean="0">
                <a:solidFill>
                  <a:schemeClr val="bg1"/>
                </a:solidFill>
              </a:rPr>
              <a:t>ответом;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3.Беседуйте </a:t>
            </a:r>
            <a:r>
              <a:rPr lang="ru-RU" dirty="0">
                <a:solidFill>
                  <a:schemeClr val="bg1"/>
                </a:solidFill>
              </a:rPr>
              <a:t>по </a:t>
            </a:r>
            <a:r>
              <a:rPr lang="ru-RU" dirty="0" smtClean="0">
                <a:solidFill>
                  <a:schemeClr val="bg1"/>
                </a:solidFill>
              </a:rPr>
              <a:t>карте;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4.Составляйте </a:t>
            </a:r>
            <a:r>
              <a:rPr lang="ru-RU" dirty="0">
                <a:solidFill>
                  <a:schemeClr val="bg1"/>
                </a:solidFill>
              </a:rPr>
              <a:t>рассказы;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5.Добавляйте </a:t>
            </a:r>
            <a:r>
              <a:rPr lang="ru-RU" dirty="0">
                <a:solidFill>
                  <a:schemeClr val="bg1"/>
                </a:solidFill>
              </a:rPr>
              <a:t>и усложняйте в соответствии с возрастом детей,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6.Экспериментируйте</a:t>
            </a:r>
            <a:r>
              <a:rPr lang="ru-RU" dirty="0">
                <a:solidFill>
                  <a:schemeClr val="bg1"/>
                </a:solidFill>
              </a:rPr>
              <a:t>, и у вас все получится.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467544" y="4421391"/>
            <a:ext cx="720080" cy="684549"/>
          </a:xfrm>
          <a:prstGeom prst="star7">
            <a:avLst>
              <a:gd name="adj" fmla="val 19891"/>
              <a:gd name="hf" fmla="val 102572"/>
              <a:gd name="vf" fmla="val 105210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7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Положительная динамика: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467544" y="4421391"/>
            <a:ext cx="720080" cy="684549"/>
          </a:xfrm>
          <a:prstGeom prst="star7">
            <a:avLst>
              <a:gd name="adj" fmla="val 19891"/>
              <a:gd name="hf" fmla="val 102572"/>
              <a:gd name="vf" fmla="val 105210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1.Пополняется </a:t>
            </a:r>
            <a:r>
              <a:rPr lang="ru-RU" sz="2400" dirty="0">
                <a:solidFill>
                  <a:schemeClr val="bg1"/>
                </a:solidFill>
              </a:rPr>
              <a:t>словарный </a:t>
            </a:r>
            <a:r>
              <a:rPr lang="ru-RU" sz="2400" dirty="0" smtClean="0">
                <a:solidFill>
                  <a:schemeClr val="bg1"/>
                </a:solidFill>
              </a:rPr>
              <a:t>запас;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2.Улучшается </a:t>
            </a:r>
            <a:r>
              <a:rPr lang="ru-RU" sz="2400" dirty="0" err="1">
                <a:solidFill>
                  <a:schemeClr val="bg1"/>
                </a:solidFill>
              </a:rPr>
              <a:t>лексико</a:t>
            </a:r>
            <a:r>
              <a:rPr lang="ru-RU" sz="2400" dirty="0">
                <a:solidFill>
                  <a:schemeClr val="bg1"/>
                </a:solidFill>
              </a:rPr>
              <a:t> -грамматическая структура речи;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3.Дети </a:t>
            </a:r>
            <a:r>
              <a:rPr lang="ru-RU" sz="2400" dirty="0">
                <a:solidFill>
                  <a:schemeClr val="bg1"/>
                </a:solidFill>
              </a:rPr>
              <a:t>более связно, последовательно излагают свои мысли, рассказывают о событиях из окружающей жизни. С помощью интеллект-карты дети быстрее и легче запоминают и вспоминают нужные факты. </a:t>
            </a:r>
          </a:p>
        </p:txBody>
      </p:sp>
    </p:spTree>
    <p:extLst>
      <p:ext uri="{BB962C8B-B14F-4D97-AF65-F5344CB8AC3E}">
        <p14:creationId xmlns:p14="http://schemas.microsoft.com/office/powerpoint/2010/main" val="49688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99542"/>
            <a:ext cx="676875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Таким образом, применение интеллект- карт в образовательной деятельности даёт ощутимые положительные результаты. Данный метод является отличным помощником в развитии мышления старших дошкольников.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467544" y="4421391"/>
            <a:ext cx="720080" cy="684549"/>
          </a:xfrm>
          <a:prstGeom prst="star7">
            <a:avLst>
              <a:gd name="adj" fmla="val 19891"/>
              <a:gd name="hf" fmla="val 102572"/>
              <a:gd name="vf" fmla="val 105210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8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43558"/>
            <a:ext cx="676875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Спасибо за внимание !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78222"/>
            <a:ext cx="2190552" cy="30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5776" y="1491630"/>
            <a:ext cx="6013762" cy="30963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Формирование компетентности педагогов в использовании метода интеллект-карт в развитии речи </a:t>
            </a:r>
            <a:r>
              <a:rPr lang="ru-RU" sz="2400" dirty="0">
                <a:solidFill>
                  <a:schemeClr val="bg1"/>
                </a:solidFill>
              </a:rPr>
              <a:t>детей дошкольного возраста с нарушением зрения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15816" y="195486"/>
            <a:ext cx="5600712" cy="10179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Цель: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761371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87824" y="1714494"/>
            <a:ext cx="5168664" cy="294548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1. Вызвать у педагогов интерес к методу </a:t>
            </a:r>
            <a:r>
              <a:rPr lang="ru-RU" sz="2000" b="1" dirty="0" err="1" smtClean="0">
                <a:solidFill>
                  <a:schemeClr val="bg1"/>
                </a:solidFill>
              </a:rPr>
              <a:t>интелект</a:t>
            </a:r>
            <a:r>
              <a:rPr lang="ru-RU" sz="2000" b="1" dirty="0" smtClean="0">
                <a:solidFill>
                  <a:schemeClr val="bg1"/>
                </a:solidFill>
              </a:rPr>
              <a:t>-карт.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2.Познакомить педагогов с методом </a:t>
            </a:r>
            <a:r>
              <a:rPr lang="ru-RU" sz="2000" b="1" dirty="0" err="1" smtClean="0">
                <a:solidFill>
                  <a:schemeClr val="bg1"/>
                </a:solidFill>
              </a:rPr>
              <a:t>интелект</a:t>
            </a:r>
            <a:r>
              <a:rPr lang="ru-RU" sz="2000" b="1" dirty="0" smtClean="0">
                <a:solidFill>
                  <a:schemeClr val="bg1"/>
                </a:solidFill>
              </a:rPr>
              <a:t>-карт, рекомендациями по их составлению.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3.Создать условия для получения педагогами практического опыта  создания </a:t>
            </a:r>
            <a:r>
              <a:rPr lang="ru-RU" sz="2000" b="1" dirty="0" err="1" smtClean="0">
                <a:solidFill>
                  <a:schemeClr val="bg1"/>
                </a:solidFill>
              </a:rPr>
              <a:t>интелект</a:t>
            </a:r>
            <a:r>
              <a:rPr lang="ru-RU" sz="2000" b="1" dirty="0" smtClean="0">
                <a:solidFill>
                  <a:schemeClr val="bg1"/>
                </a:solidFill>
              </a:rPr>
              <a:t>-карты.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55776" y="339502"/>
            <a:ext cx="5600712" cy="10179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Задачи: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866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11510"/>
            <a:ext cx="6696744" cy="4104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Недостатки </a:t>
            </a:r>
            <a:r>
              <a:rPr lang="ru-RU" b="1" dirty="0">
                <a:solidFill>
                  <a:schemeClr val="bg1"/>
                </a:solidFill>
              </a:rPr>
              <a:t>в развитии речи у детей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связные высказывания короткие;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отличаются непоследовательностью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состоят из отдельных фрагментов, логически не связанных между собой;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уровень информативности высказывания очень низкий.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135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Дети со зрительными нарушениями имеют особенности усвоения и использования неязыковых средств общения, мимики, жестов, </a:t>
            </a:r>
            <a:r>
              <a:rPr lang="ru-RU" dirty="0" smtClean="0">
                <a:solidFill>
                  <a:schemeClr val="bg1"/>
                </a:solidFill>
              </a:rPr>
              <a:t>интонации.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75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483518"/>
            <a:ext cx="6912768" cy="43924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Интеллектуальная карта </a:t>
            </a:r>
            <a:r>
              <a:rPr lang="ru-RU" dirty="0">
                <a:solidFill>
                  <a:schemeClr val="bg1"/>
                </a:solidFill>
              </a:rPr>
              <a:t>– это уникальный и простой метод запоминания информации, с помощью которого развиваются как творческие, так и речевые способности детей и активизируется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20861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7181225" cy="266429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Интеллект –карта универсальна в применении, доступна для детского восприятия.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283718"/>
            <a:ext cx="4473699" cy="26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3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Общие требования к составлению интеллект –карты: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707654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Главная идея обводится в центре страницы.</a:t>
            </a:r>
          </a:p>
          <a:p>
            <a:r>
              <a:rPr lang="ru-RU" dirty="0">
                <a:solidFill>
                  <a:schemeClr val="bg1"/>
                </a:solidFill>
              </a:rPr>
              <a:t>• Лист располагается горизонтально.</a:t>
            </a:r>
          </a:p>
          <a:p>
            <a:r>
              <a:rPr lang="ru-RU" dirty="0">
                <a:solidFill>
                  <a:schemeClr val="bg1"/>
                </a:solidFill>
              </a:rPr>
              <a:t>• Писать надо разборчиво печатными заглавными буквами.</a:t>
            </a:r>
          </a:p>
          <a:p>
            <a:r>
              <a:rPr lang="ru-RU" dirty="0">
                <a:solidFill>
                  <a:schemeClr val="bg1"/>
                </a:solidFill>
              </a:rPr>
              <a:t>• Для каждого ключевого момента проводятся расходящиеся от центра ответвления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Каждая мысль обводится.</a:t>
            </a:r>
          </a:p>
          <a:p>
            <a:r>
              <a:rPr lang="ru-RU" dirty="0">
                <a:solidFill>
                  <a:schemeClr val="bg1"/>
                </a:solidFill>
              </a:rPr>
              <a:t>• В процессе моделирования добавляются символы и иллюстрации.</a:t>
            </a:r>
          </a:p>
          <a:p>
            <a:r>
              <a:rPr lang="ru-RU" dirty="0">
                <a:solidFill>
                  <a:schemeClr val="bg1"/>
                </a:solidFill>
              </a:rPr>
              <a:t>• Наглядность представлена в виде предметов, объектов, рисунков и т. д.</a:t>
            </a:r>
          </a:p>
        </p:txBody>
      </p:sp>
    </p:spTree>
    <p:extLst>
      <p:ext uri="{BB962C8B-B14F-4D97-AF65-F5344CB8AC3E}">
        <p14:creationId xmlns:p14="http://schemas.microsoft.com/office/powerpoint/2010/main" val="2920575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334</Words>
  <Application>Microsoft Office PowerPoint</Application>
  <PresentationFormat>Экран (16:9)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APCGaramondC</vt:lpstr>
      <vt:lpstr>Arial</vt:lpstr>
      <vt:lpstr>Calibri</vt:lpstr>
      <vt:lpstr>Monotype Corsiva</vt:lpstr>
      <vt:lpstr>Тема Office</vt:lpstr>
      <vt:lpstr>Применение метода интеллект-карт в развитии речи детей дошкольного возраста с нарушением зрения 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Интеллект –карта универсальна в применении, доступна для детского восприятия. </vt:lpstr>
      <vt:lpstr> Общие требования к составлению интеллект –карты:</vt:lpstr>
      <vt:lpstr>Презентация PowerPoint</vt:lpstr>
      <vt:lpstr>Осень </vt:lpstr>
      <vt:lpstr>Презентация PowerPoint</vt:lpstr>
      <vt:lpstr>Рекомендации:</vt:lpstr>
      <vt:lpstr>Положительная динамика: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Крис</cp:lastModifiedBy>
  <cp:revision>139</cp:revision>
  <dcterms:created xsi:type="dcterms:W3CDTF">2014-07-31T15:26:26Z</dcterms:created>
  <dcterms:modified xsi:type="dcterms:W3CDTF">2022-01-24T13:07:39Z</dcterms:modified>
</cp:coreProperties>
</file>