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7" r:id="rId3"/>
    <p:sldId id="299" r:id="rId4"/>
    <p:sldId id="296" r:id="rId5"/>
    <p:sldId id="300" r:id="rId6"/>
    <p:sldId id="298" r:id="rId7"/>
    <p:sldId id="281" r:id="rId8"/>
    <p:sldId id="301" r:id="rId9"/>
    <p:sldId id="259" r:id="rId10"/>
    <p:sldId id="310" r:id="rId11"/>
    <p:sldId id="311" r:id="rId12"/>
    <p:sldId id="312" r:id="rId13"/>
    <p:sldId id="313" r:id="rId14"/>
    <p:sldId id="294" r:id="rId15"/>
    <p:sldId id="309" r:id="rId16"/>
    <p:sldId id="305" r:id="rId17"/>
    <p:sldId id="302" r:id="rId18"/>
    <p:sldId id="306" r:id="rId19"/>
    <p:sldId id="308" r:id="rId20"/>
    <p:sldId id="307" r:id="rId21"/>
    <p:sldId id="317" r:id="rId22"/>
    <p:sldId id="314" r:id="rId23"/>
    <p:sldId id="315" r:id="rId24"/>
    <p:sldId id="316" r:id="rId25"/>
    <p:sldId id="324" r:id="rId26"/>
    <p:sldId id="323" r:id="rId27"/>
    <p:sldId id="322" r:id="rId28"/>
    <p:sldId id="282" r:id="rId29"/>
    <p:sldId id="320" r:id="rId30"/>
    <p:sldId id="319" r:id="rId31"/>
    <p:sldId id="318" r:id="rId32"/>
    <p:sldId id="293" r:id="rId33"/>
    <p:sldId id="330" r:id="rId34"/>
    <p:sldId id="325" r:id="rId35"/>
    <p:sldId id="328" r:id="rId36"/>
    <p:sldId id="329" r:id="rId37"/>
    <p:sldId id="321" r:id="rId38"/>
    <p:sldId id="275" r:id="rId39"/>
    <p:sldId id="269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9E0FF"/>
    <a:srgbClr val="B7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18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098-2C82-45C5-9F52-15F6C22511EB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F6F-ACCB-4C90-8420-3B4B055AD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098-2C82-45C5-9F52-15F6C22511EB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F6F-ACCB-4C90-8420-3B4B055AD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098-2C82-45C5-9F52-15F6C22511EB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F6F-ACCB-4C90-8420-3B4B055AD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098-2C82-45C5-9F52-15F6C22511EB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F6F-ACCB-4C90-8420-3B4B055AD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098-2C82-45C5-9F52-15F6C22511EB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F6F-ACCB-4C90-8420-3B4B055AD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098-2C82-45C5-9F52-15F6C22511EB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F6F-ACCB-4C90-8420-3B4B055AD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098-2C82-45C5-9F52-15F6C22511EB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F6F-ACCB-4C90-8420-3B4B055AD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098-2C82-45C5-9F52-15F6C22511EB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F6F-ACCB-4C90-8420-3B4B055AD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098-2C82-45C5-9F52-15F6C22511EB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F6F-ACCB-4C90-8420-3B4B055AD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098-2C82-45C5-9F52-15F6C22511EB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F6F-ACCB-4C90-8420-3B4B055AD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F098-2C82-45C5-9F52-15F6C22511EB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F6F-ACCB-4C90-8420-3B4B055AD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EF098-2C82-45C5-9F52-15F6C22511EB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90F6F-ACCB-4C90-8420-3B4B055AD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103034"/>
            <a:ext cx="4936062" cy="266429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 проблемного обучения в работе с детьми дошкольного возраста</a:t>
            </a:r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6474" y="2204864"/>
            <a:ext cx="5191125" cy="45528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00694" y="5072074"/>
            <a:ext cx="3286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Выполнила: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учитель-  логопед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Янькина Т.С.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727280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63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727280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51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720080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506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712879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998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391" r="1010"/>
          <a:stretch/>
        </p:blipFill>
        <p:spPr bwMode="auto">
          <a:xfrm>
            <a:off x="1619672" y="1124744"/>
            <a:ext cx="705678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576148" y="171440"/>
            <a:ext cx="7143832" cy="9864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 деятельности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3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35696" y="116632"/>
            <a:ext cx="6912768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marR="0" lvl="0" indent="0" algn="l" defTabSz="91440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111111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Методы</a:t>
            </a:r>
            <a:r>
              <a:rPr kumimoji="0" lang="ru-RU" sz="2300" b="1" i="0" u="sng" strike="noStrike" kern="1200" cap="none" spc="-11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111111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ru-RU" sz="23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111111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проблемного</a:t>
            </a:r>
            <a:r>
              <a:rPr kumimoji="0" lang="ru-RU" sz="2300" b="1" i="0" u="sng" strike="noStrike" kern="1200" cap="none" spc="-1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111111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ru-RU" sz="23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111111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обучения: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Clr>
                <a:srgbClr val="111111"/>
              </a:buClr>
              <a:buSzPts val="2100"/>
              <a:buFont typeface="Arial" panose="020B0604020202020204" pitchFamily="34" charset="0"/>
              <a:buAutoNum type="arabicParenR"/>
              <a:tabLst>
                <a:tab pos="1160780" algn="l"/>
              </a:tabLst>
              <a:defRPr/>
            </a:pPr>
            <a:r>
              <a:rPr kumimoji="0" lang="ru-RU" sz="2100" b="0" i="0" u="none" strike="noStrike" kern="1200" cap="none" spc="-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монологический</a:t>
            </a:r>
            <a:endParaRPr kumimoji="0" lang="ru-RU" sz="11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85"/>
              </a:spcBef>
              <a:spcAft>
                <a:spcPts val="0"/>
              </a:spcAft>
              <a:buClr>
                <a:srgbClr val="111111"/>
              </a:buClr>
              <a:buSzPts val="2100"/>
              <a:buFont typeface="Arial" panose="020B0604020202020204" pitchFamily="34" charset="0"/>
              <a:buAutoNum type="arabicParenR"/>
              <a:tabLst>
                <a:tab pos="1160780" algn="l"/>
              </a:tabLst>
              <a:defRPr/>
            </a:pPr>
            <a:r>
              <a:rPr kumimoji="0" lang="ru-RU" sz="2100" b="0" i="0" u="none" strike="noStrike" kern="1200" cap="none" spc="-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рассуждающий</a:t>
            </a:r>
            <a:endParaRPr kumimoji="0" lang="ru-RU" sz="11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100"/>
              <a:buFont typeface="Arial" panose="020B0604020202020204" pitchFamily="34" charset="0"/>
              <a:buAutoNum type="arabicParenR"/>
              <a:tabLst>
                <a:tab pos="1161415" algn="l"/>
              </a:tabLst>
              <a:defRPr/>
            </a:pPr>
            <a:r>
              <a:rPr kumimoji="0" lang="ru-RU" sz="2100" b="0" i="0" u="none" strike="noStrike" kern="1200" cap="none" spc="-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диалогический</a:t>
            </a:r>
            <a:endParaRPr kumimoji="0" lang="ru-RU" sz="11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85"/>
              </a:spcBef>
              <a:spcAft>
                <a:spcPts val="0"/>
              </a:spcAft>
              <a:buClr>
                <a:srgbClr val="111111"/>
              </a:buClr>
              <a:buSzPts val="2100"/>
              <a:buFont typeface="Arial" panose="020B0604020202020204" pitchFamily="34" charset="0"/>
              <a:buAutoNum type="arabicParenR"/>
              <a:tabLst>
                <a:tab pos="1160780" algn="l"/>
              </a:tabLst>
              <a:defRPr/>
            </a:pPr>
            <a:r>
              <a:rPr kumimoji="0" lang="ru-RU" sz="2100" b="0" i="0" u="none" strike="noStrike" kern="1200" cap="none" spc="-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эвристический</a:t>
            </a:r>
            <a:endParaRPr kumimoji="0" lang="ru-RU" sz="11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85"/>
              </a:spcBef>
              <a:spcAft>
                <a:spcPts val="0"/>
              </a:spcAft>
              <a:buClr>
                <a:srgbClr val="111111"/>
              </a:buClr>
              <a:buSzPts val="2100"/>
              <a:buFont typeface="Arial" panose="020B0604020202020204" pitchFamily="34" charset="0"/>
              <a:buAutoNum type="arabicParenR"/>
              <a:tabLst>
                <a:tab pos="1160780" algn="l"/>
              </a:tabLst>
              <a:defRPr/>
            </a:pPr>
            <a:r>
              <a:rPr kumimoji="0" lang="ru-RU" sz="2100" b="0" i="0" u="none" strike="noStrike" kern="1200" cap="none" spc="-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исследовательский</a:t>
            </a:r>
            <a:endParaRPr kumimoji="0" lang="ru-RU" sz="11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85"/>
              </a:spcBef>
              <a:spcAft>
                <a:spcPts val="0"/>
              </a:spcAft>
              <a:buClr>
                <a:srgbClr val="111111"/>
              </a:buClr>
              <a:buSzPts val="2100"/>
              <a:buFont typeface="Arial" panose="020B0604020202020204" pitchFamily="34" charset="0"/>
              <a:buAutoNum type="arabicParenR"/>
              <a:tabLst>
                <a:tab pos="1160780" algn="l"/>
              </a:tabLst>
              <a:defRPr/>
            </a:pPr>
            <a:r>
              <a:rPr kumimoji="0" lang="ru-RU" sz="2100" b="0" i="0" u="none" strike="noStrike" kern="1200" cap="none" spc="-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метод</a:t>
            </a:r>
            <a:r>
              <a:rPr kumimoji="0" lang="ru-RU" sz="2100" b="0" i="0" u="none" strike="noStrike" kern="1200" cap="none" spc="-7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ru-RU" sz="2100" b="0" i="0" u="none" strike="noStrike" kern="1200" cap="none" spc="-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программированных</a:t>
            </a:r>
            <a:r>
              <a:rPr kumimoji="0" lang="ru-RU" sz="2100" b="0" i="0" u="none" strike="noStrike" kern="1200" cap="none" spc="-9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ru-RU" sz="2100" b="0" i="0" u="none" strike="noStrike" kern="1200" cap="none" spc="-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заданий.</a:t>
            </a:r>
            <a:endParaRPr kumimoji="0" lang="ru-RU" sz="11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46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260648"/>
            <a:ext cx="5086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Виды обучения дошкольников</a:t>
            </a:r>
            <a:r>
              <a:rPr lang="ru-RU" dirty="0"/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2260006"/>
              </p:ext>
            </p:extLst>
          </p:nvPr>
        </p:nvGraphicFramePr>
        <p:xfrm>
          <a:off x="2123728" y="1340768"/>
          <a:ext cx="6912767" cy="4713692"/>
        </p:xfrm>
        <a:graphic>
          <a:graphicData uri="http://schemas.openxmlformats.org/drawingml/2006/table">
            <a:tbl>
              <a:tblPr firstRow="1" firstCol="1" bandRow="1"/>
              <a:tblGrid>
                <a:gridCol w="3456014">
                  <a:extLst>
                    <a:ext uri="{9D8B030D-6E8A-4147-A177-3AD203B41FA5}">
                      <a16:colId xmlns:a16="http://schemas.microsoft.com/office/drawing/2014/main" xmlns="" val="3416775351"/>
                    </a:ext>
                  </a:extLst>
                </a:gridCol>
                <a:gridCol w="3456753">
                  <a:extLst>
                    <a:ext uri="{9D8B030D-6E8A-4147-A177-3AD203B41FA5}">
                      <a16:colId xmlns:a16="http://schemas.microsoft.com/office/drawing/2014/main" xmlns="" val="2844453233"/>
                    </a:ext>
                  </a:extLst>
                </a:gridCol>
              </a:tblGrid>
              <a:tr h="265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Традиционное обучение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Проблемное обучение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056873"/>
                  </a:ext>
                </a:extLst>
              </a:tr>
              <a:tr h="26529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обучение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8188813"/>
                  </a:ext>
                </a:extLst>
              </a:tr>
              <a:tr h="1053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Обучение строится с опорой на память и воспроизводящую деятельность, что способствует развитию воспроизводящей стороны мышления.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Обучение предполагает сотрудничество ребенка с педагогом в творческой деятельности по решению новых проблем, что способствует «воспитанию подлинного, самостоятельного, продуктивного, творческого мышления»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4276226"/>
                  </a:ext>
                </a:extLst>
              </a:tr>
              <a:tr h="26529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педагога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1367381"/>
                  </a:ext>
                </a:extLst>
              </a:tr>
              <a:tr h="1174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Трансформация знаний и истин в готовом виде от педагога к ребенку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 учит мыслить путем создания и разрешения проблемных ситуаций, организации исследовательской, поисковой, экспериментальной деятельности, направленной на открытие нового при решении проблем.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5894577"/>
                  </a:ext>
                </a:extLst>
              </a:tr>
              <a:tr h="26529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ребенка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5096189"/>
                  </a:ext>
                </a:extLst>
              </a:tr>
              <a:tr h="795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Восприятие и запоминание знаний в готовом виде как истин в последний инстанции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Приобретает поисковый, исследовательский характер в процессе решения проблем. Открытия новых знаний и способов действий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3419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199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04664"/>
            <a:ext cx="7272808" cy="5367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3055" marR="313055" algn="ctr">
              <a:spcBef>
                <a:spcPts val="345"/>
              </a:spcBef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Алгоритм</a:t>
            </a:r>
            <a:r>
              <a:rPr lang="ru-RU" b="1" spc="-55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(технологическая</a:t>
            </a:r>
            <a:r>
              <a:rPr lang="ru-RU" b="1" spc="-95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карта)</a:t>
            </a:r>
          </a:p>
          <a:p>
            <a:pPr marL="242570" marR="313055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деятельности</a:t>
            </a:r>
            <a:r>
              <a:rPr lang="ru-RU" b="1" spc="-7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</a:t>
            </a:r>
            <a:r>
              <a:rPr lang="ru-RU" b="1" spc="-85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проблемному</a:t>
            </a:r>
            <a:r>
              <a:rPr lang="ru-RU" b="1" spc="-8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обучению</a:t>
            </a:r>
            <a:r>
              <a:rPr lang="ru-RU" b="1" spc="-7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дошкольников</a:t>
            </a:r>
          </a:p>
          <a:p>
            <a:pPr marL="198755" indent="914400">
              <a:lnSpc>
                <a:spcPct val="103000"/>
              </a:lnSpc>
              <a:spcBef>
                <a:spcPts val="580"/>
              </a:spcBef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</a:t>
            </a:r>
            <a:r>
              <a:rPr lang="ru-RU" sz="1600" i="1" spc="-5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ru-RU" sz="1600" i="1" spc="-4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этапе</a:t>
            </a:r>
            <a:r>
              <a:rPr lang="ru-RU" sz="1600" i="1" spc="-5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ru-RU" sz="1600" spc="-5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постановки</a:t>
            </a:r>
            <a:r>
              <a:rPr lang="ru-RU" sz="1600" spc="-5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проблемы</a:t>
            </a:r>
            <a:r>
              <a:rPr lang="ru-RU" sz="1600" spc="49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</a:t>
            </a:r>
            <a:r>
              <a:rPr lang="ru-RU" sz="1600" spc="-5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помочь</a:t>
            </a:r>
            <a:r>
              <a:rPr lang="ru-RU" sz="1600" spc="-5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детям</a:t>
            </a:r>
            <a:r>
              <a:rPr lang="ru-RU" sz="1600" spc="-3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осознать</a:t>
            </a:r>
            <a:r>
              <a:rPr lang="ru-RU" sz="1600" spc="-6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lang="ru-RU" sz="1600" spc="-54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присвоить</a:t>
            </a:r>
            <a:r>
              <a:rPr lang="ru-RU" sz="1600" spc="-3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предложенную</a:t>
            </a:r>
            <a:r>
              <a:rPr lang="ru-RU" sz="1600" spc="-2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проблемную</a:t>
            </a:r>
            <a:r>
              <a:rPr lang="ru-RU" sz="1600" spc="-1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ситуацию</a:t>
            </a:r>
          </a:p>
          <a:p>
            <a:pPr marL="198755" marR="266700" indent="914400">
              <a:lnSpc>
                <a:spcPct val="103000"/>
              </a:lnSpc>
              <a:spcBef>
                <a:spcPts val="495"/>
              </a:spcBef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 2этапе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актуализации знаний - актуализировать</a:t>
            </a:r>
            <a:r>
              <a:rPr lang="ru-RU" sz="1600" spc="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необходимые</a:t>
            </a:r>
            <a:r>
              <a:rPr lang="ru-RU" sz="1600" spc="-10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знания,</a:t>
            </a:r>
            <a:r>
              <a:rPr lang="ru-RU" sz="1600" spc="-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которые</a:t>
            </a:r>
            <a:r>
              <a:rPr lang="ru-RU" sz="1600" spc="-10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станут</a:t>
            </a:r>
            <a:r>
              <a:rPr lang="ru-RU" sz="1600" spc="-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базовыми</a:t>
            </a:r>
            <a:r>
              <a:rPr lang="ru-RU" sz="1600" spc="-10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для</a:t>
            </a:r>
            <a:r>
              <a:rPr lang="ru-RU" sz="1600" spc="-10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следующего</a:t>
            </a:r>
            <a:r>
              <a:rPr lang="ru-RU" sz="1600" spc="-11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этапа</a:t>
            </a:r>
            <a:r>
              <a:rPr lang="ru-RU" sz="1600" spc="-54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решения</a:t>
            </a:r>
            <a:r>
              <a:rPr lang="ru-RU" sz="1600" spc="-1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проблемы.</a:t>
            </a:r>
          </a:p>
          <a:p>
            <a:pPr marL="198755" marR="642620" indent="914400">
              <a:lnSpc>
                <a:spcPct val="103000"/>
              </a:lnSpc>
              <a:spcBef>
                <a:spcPts val="505"/>
              </a:spcBef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</a:t>
            </a:r>
            <a:r>
              <a:rPr lang="ru-RU" sz="1600" i="1" spc="-7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ru-RU" sz="1600" i="1" spc="-6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этапе</a:t>
            </a:r>
            <a:r>
              <a:rPr lang="ru-RU" sz="1600" i="1" spc="-7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выдвижения</a:t>
            </a:r>
            <a:r>
              <a:rPr lang="ru-RU" sz="1600" spc="-9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гипотез</a:t>
            </a:r>
            <a:r>
              <a:rPr lang="ru-RU" sz="1600" spc="-8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lang="ru-RU" sz="1600" spc="-7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предположений,</a:t>
            </a:r>
            <a:r>
              <a:rPr lang="ru-RU" sz="1600" spc="-8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целью</a:t>
            </a:r>
            <a:r>
              <a:rPr lang="ru-RU" sz="1600" spc="-54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является</a:t>
            </a:r>
            <a:r>
              <a:rPr lang="ru-RU" sz="1600" spc="-3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вовлечение</a:t>
            </a:r>
            <a:r>
              <a:rPr lang="ru-RU" sz="1600" spc="-4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детей</a:t>
            </a:r>
            <a:r>
              <a:rPr lang="ru-RU" sz="1600" spc="-6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сначала</a:t>
            </a:r>
            <a:r>
              <a:rPr lang="ru-RU" sz="1600" spc="-4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1600" spc="-4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процесс</a:t>
            </a:r>
            <a:r>
              <a:rPr lang="ru-RU" sz="1600" spc="-3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выдвижения</a:t>
            </a:r>
          </a:p>
          <a:p>
            <a:pPr marL="198755">
              <a:lnSpc>
                <a:spcPct val="103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предположений,</a:t>
            </a:r>
            <a:r>
              <a:rPr lang="ru-RU" sz="1600" spc="-7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</a:t>
            </a:r>
            <a:r>
              <a:rPr lang="ru-RU" sz="1600" spc="-5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затем</a:t>
            </a:r>
            <a:r>
              <a:rPr lang="ru-RU" sz="1600" spc="-6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1600" spc="-5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процесс</a:t>
            </a:r>
            <a:r>
              <a:rPr lang="ru-RU" sz="1600" spc="-4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выделения</a:t>
            </a:r>
            <a:r>
              <a:rPr lang="ru-RU" sz="1600" spc="-5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этапов</a:t>
            </a:r>
            <a:r>
              <a:rPr lang="ru-RU" sz="1600" spc="-5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поиска</a:t>
            </a:r>
            <a:r>
              <a:rPr lang="ru-RU" sz="1600" spc="-4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lang="ru-RU" sz="1600" spc="-5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их</a:t>
            </a:r>
            <a:r>
              <a:rPr lang="ru-RU" sz="1600" spc="-54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планирование.</a:t>
            </a:r>
          </a:p>
          <a:p>
            <a:pPr marL="198755" indent="914400">
              <a:lnSpc>
                <a:spcPct val="103000"/>
              </a:lnSpc>
              <a:spcBef>
                <a:spcPts val="500"/>
              </a:spcBef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 4 этапе -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проверки решения – основной целью является</a:t>
            </a:r>
            <a:r>
              <a:rPr lang="ru-RU" sz="1600" spc="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организация</a:t>
            </a:r>
            <a:r>
              <a:rPr lang="ru-RU" sz="1600" spc="-7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деятельности</a:t>
            </a:r>
            <a:r>
              <a:rPr lang="ru-RU" sz="1600" spc="-7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</a:t>
            </a:r>
            <a:r>
              <a:rPr lang="ru-RU" sz="1600" spc="-4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проверке</a:t>
            </a:r>
            <a:r>
              <a:rPr lang="ru-RU" sz="1600" spc="-3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решения</a:t>
            </a:r>
            <a:r>
              <a:rPr lang="ru-RU" sz="1600" spc="-3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lang="ru-RU" sz="1600" spc="-4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помощь</a:t>
            </a:r>
            <a:r>
              <a:rPr lang="ru-RU" sz="1600" spc="-5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1600" spc="-4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выборе</a:t>
            </a:r>
            <a:r>
              <a:rPr lang="ru-RU" sz="1600" spc="-54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правильного</a:t>
            </a:r>
            <a:r>
              <a:rPr lang="ru-RU" sz="1600" spc="-3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решения.</a:t>
            </a:r>
          </a:p>
          <a:p>
            <a:pPr marL="198755" marR="375920" indent="914400" algn="just">
              <a:lnSpc>
                <a:spcPct val="103000"/>
              </a:lnSpc>
              <a:spcBef>
                <a:spcPts val="505"/>
              </a:spcBef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</a:t>
            </a:r>
            <a:r>
              <a:rPr lang="ru-RU" sz="1600" i="1" spc="-6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этап</a:t>
            </a:r>
            <a:r>
              <a:rPr lang="ru-RU" sz="1600" i="1" spc="-5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ru-RU" sz="1600" i="1" spc="-5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«Введение</a:t>
            </a:r>
            <a:r>
              <a:rPr lang="ru-RU" sz="1600" spc="-5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1600" spc="-5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систему</a:t>
            </a:r>
            <a:r>
              <a:rPr lang="ru-RU" sz="1600" spc="-6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знаний»</a:t>
            </a:r>
            <a:r>
              <a:rPr lang="ru-RU" sz="1600" spc="-6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направлен</a:t>
            </a:r>
            <a:r>
              <a:rPr lang="ru-RU" sz="1600" spc="-3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</a:t>
            </a:r>
            <a:r>
              <a:rPr lang="ru-RU" sz="1600" spc="-5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выделение</a:t>
            </a:r>
            <a:r>
              <a:rPr lang="ru-RU" sz="1600" spc="-54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новых знаний и организацию деятельности по применению полученных</a:t>
            </a:r>
            <a:r>
              <a:rPr lang="ru-RU" sz="1600" spc="-54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знаний</a:t>
            </a:r>
            <a:r>
              <a:rPr lang="ru-RU" sz="1600" spc="-3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</a:t>
            </a:r>
            <a:r>
              <a:rPr lang="ru-RU" sz="1600" spc="-1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практике,</a:t>
            </a:r>
            <a:r>
              <a:rPr lang="ru-RU" sz="1600" spc="-1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их</a:t>
            </a:r>
            <a:r>
              <a:rPr lang="ru-RU" sz="1600" spc="-1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присвоению.</a:t>
            </a:r>
          </a:p>
          <a:p>
            <a:pPr marL="313055" marR="313055" algn="ctr">
              <a:lnSpc>
                <a:spcPct val="103000"/>
              </a:lnSpc>
              <a:spcBef>
                <a:spcPts val="51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Следуя</a:t>
            </a:r>
            <a:r>
              <a:rPr lang="ru-RU" sz="1600" b="1" spc="-11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данному</a:t>
            </a:r>
            <a:r>
              <a:rPr lang="ru-RU" sz="1600" b="1" spc="-125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алгоритму</a:t>
            </a:r>
            <a:r>
              <a:rPr lang="ru-RU" sz="1600" b="1" spc="-11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(технологической</a:t>
            </a:r>
            <a:r>
              <a:rPr lang="ru-RU" sz="1600" b="1" spc="-115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карте),</a:t>
            </a:r>
            <a:r>
              <a:rPr lang="ru-RU" sz="1600" b="1" spc="-115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психолог</a:t>
            </a:r>
            <a:r>
              <a:rPr lang="ru-RU" sz="1600" b="1" spc="-54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организует процесс обучения таким образом, что ребенок</a:t>
            </a:r>
            <a:r>
              <a:rPr lang="ru-RU" sz="1600" b="1" spc="5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самостоятельно</a:t>
            </a:r>
            <a:r>
              <a:rPr lang="ru-RU" sz="1600" b="1" spc="-5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явился</a:t>
            </a:r>
            <a:r>
              <a:rPr lang="ru-RU" sz="1600" b="1" spc="-25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открывателем</a:t>
            </a:r>
            <a:r>
              <a:rPr lang="ru-RU" sz="1600" b="1" spc="5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новых</a:t>
            </a:r>
            <a:r>
              <a:rPr lang="ru-RU" sz="1600" b="1" spc="-35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знаний.</a:t>
            </a:r>
            <a:endParaRPr lang="ru-RU" sz="16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96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24287" t="20588" r="23494" b="10294"/>
          <a:stretch/>
        </p:blipFill>
        <p:spPr>
          <a:xfrm>
            <a:off x="2267744" y="188640"/>
            <a:ext cx="669674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417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7884368" cy="469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337185" lvl="0" indent="-342900" algn="r">
              <a:lnSpc>
                <a:spcPct val="103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romanUcPeriod"/>
              <a:tabLst>
                <a:tab pos="542925" algn="l"/>
              </a:tabLst>
            </a:pPr>
            <a:r>
              <a:rPr lang="ru-RU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ПРОБЛЕМНЫЙ ВОПРОС - </a:t>
            </a:r>
            <a:r>
              <a:rPr lang="ru-RU" u="sng" spc="-5" dirty="0"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это не просто воспроизведение</a:t>
            </a:r>
            <a:r>
              <a:rPr lang="ru-RU" u="sng" spc="5" dirty="0"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u="sng" spc="-5" dirty="0"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знания,</a:t>
            </a:r>
            <a:r>
              <a:rPr lang="ru-RU" u="sng" spc="5" dirty="0"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u="sng" spc="-5" dirty="0"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которое</a:t>
            </a:r>
            <a:r>
              <a:rPr lang="ru-RU" u="sng" spc="5" dirty="0"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u="sng" spc="-5" dirty="0"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уже</a:t>
            </a:r>
            <a:r>
              <a:rPr lang="ru-RU" u="sng" spc="5" dirty="0"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u="sng" spc="-5" dirty="0"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знакомо</a:t>
            </a:r>
            <a:r>
              <a:rPr lang="ru-RU" u="sng" spc="5" dirty="0"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u="sng" spc="-5" dirty="0"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детям,</a:t>
            </a:r>
            <a:r>
              <a:rPr lang="ru-RU" u="sng" spc="5" dirty="0"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u="sng" spc="-5" dirty="0"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</a:t>
            </a:r>
            <a:r>
              <a:rPr lang="ru-RU" u="sng" spc="5" dirty="0"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u="sng" spc="-5" dirty="0"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поиск</a:t>
            </a:r>
            <a:r>
              <a:rPr lang="ru-RU" u="sng" spc="5" dirty="0"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u="sng" spc="-5" dirty="0"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ответа</a:t>
            </a:r>
            <a:r>
              <a:rPr lang="ru-RU" u="sng" spc="5" dirty="0"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u="sng" spc="-5" dirty="0"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</a:t>
            </a:r>
            <a:r>
              <a:rPr lang="ru-RU" u="sng" spc="5" dirty="0"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u="sng" spc="-5" dirty="0"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основе рассуждения</a:t>
            </a:r>
          </a:p>
          <a:p>
            <a:pPr marL="271145" marR="341630" algn="just">
              <a:lnSpc>
                <a:spcPct val="103000"/>
              </a:lnSpc>
              <a:spcBef>
                <a:spcPts val="35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Вопрос</a:t>
            </a:r>
            <a:r>
              <a:rPr lang="ru-RU" spc="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«Когда</a:t>
            </a:r>
            <a:r>
              <a:rPr lang="ru-RU" spc="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опадают</a:t>
            </a:r>
            <a:r>
              <a:rPr lang="ru-RU" spc="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листья?»</a:t>
            </a:r>
            <a:r>
              <a:rPr lang="ru-RU" spc="67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предполагает</a:t>
            </a:r>
            <a:r>
              <a:rPr lang="ru-RU" spc="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конкретный</a:t>
            </a:r>
            <a:r>
              <a:rPr lang="ru-RU" spc="-4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ответ</a:t>
            </a:r>
            <a:r>
              <a:rPr lang="ru-RU" spc="-3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</a:t>
            </a:r>
            <a:r>
              <a:rPr lang="ru-RU" spc="-5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основе</a:t>
            </a:r>
            <a:r>
              <a:rPr lang="ru-RU" spc="-3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знаний</a:t>
            </a:r>
            <a:r>
              <a:rPr lang="ru-RU" spc="-4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</a:t>
            </a:r>
            <a:r>
              <a:rPr lang="ru-RU" spc="-4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это</a:t>
            </a:r>
            <a:r>
              <a:rPr lang="ru-RU" spc="-4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просто</a:t>
            </a:r>
            <a:r>
              <a:rPr lang="ru-RU" spc="-3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вопрос.</a:t>
            </a:r>
          </a:p>
          <a:p>
            <a:pPr marL="271145" marR="337185" indent="914400" algn="just">
              <a:lnSpc>
                <a:spcPct val="103000"/>
              </a:lnSpc>
              <a:spcBef>
                <a:spcPts val="2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Вопрос</a:t>
            </a:r>
            <a:r>
              <a:rPr lang="ru-RU" spc="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Почему</a:t>
            </a:r>
            <a:r>
              <a:rPr lang="ru-RU" b="1" spc="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осенью</a:t>
            </a:r>
            <a:r>
              <a:rPr lang="ru-RU" b="1" spc="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опадают</a:t>
            </a:r>
            <a:r>
              <a:rPr lang="ru-RU" b="1" spc="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листья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?»</a:t>
            </a:r>
            <a:r>
              <a:rPr lang="ru-RU" spc="-65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является</a:t>
            </a:r>
            <a:r>
              <a:rPr lang="ru-RU" spc="-2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проблемным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ru-RU" spc="-2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т.к.</a:t>
            </a:r>
            <a:r>
              <a:rPr lang="ru-RU" spc="-2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требует</a:t>
            </a:r>
            <a:r>
              <a:rPr lang="ru-RU" spc="-2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от</a:t>
            </a:r>
            <a:r>
              <a:rPr lang="ru-RU" spc="-2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детей</a:t>
            </a:r>
            <a:r>
              <a:rPr lang="ru-RU" spc="-2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при</a:t>
            </a:r>
            <a:r>
              <a:rPr lang="ru-RU" spc="-3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ответе</a:t>
            </a:r>
            <a:r>
              <a:rPr lang="ru-RU" spc="-2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</a:t>
            </a:r>
            <a:r>
              <a:rPr lang="ru-RU" spc="-65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него</a:t>
            </a:r>
            <a:r>
              <a:rPr lang="ru-RU" spc="-1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рассуждений.</a:t>
            </a:r>
            <a:endParaRPr lang="ru-RU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5"/>
              </a:spcBef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370965" marR="1101725" indent="-336550">
              <a:lnSpc>
                <a:spcPct val="103000"/>
              </a:lnSpc>
              <a:spcAft>
                <a:spcPts val="0"/>
              </a:spcAft>
            </a:pPr>
            <a:r>
              <a:rPr lang="ru-RU" u="sng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ПРОБЛЕМНЫЕ</a:t>
            </a:r>
            <a:r>
              <a:rPr lang="ru-RU" u="sng" spc="-16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u="sng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ВОПРОСЫ</a:t>
            </a:r>
            <a:r>
              <a:rPr lang="ru-RU" u="sng" spc="-15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СОДЕРЖАТ</a:t>
            </a:r>
            <a:r>
              <a:rPr lang="ru-RU" u="sng" spc="-14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RU" u="sng" spc="-14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ТЕСТЕ</a:t>
            </a:r>
            <a:r>
              <a:rPr lang="ru-RU" spc="-65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ВОПРОСЫ</a:t>
            </a:r>
            <a:r>
              <a:rPr lang="ru-RU" u="sng" spc="-8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«</a:t>
            </a:r>
            <a:r>
              <a:rPr lang="ru-RU" b="1" u="sng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ПОЧЕМУ?</a:t>
            </a:r>
            <a:r>
              <a:rPr lang="ru-RU" u="sng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»,</a:t>
            </a:r>
            <a:r>
              <a:rPr lang="ru-RU" u="sng" spc="-7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«</a:t>
            </a:r>
            <a:r>
              <a:rPr lang="ru-RU" b="1" u="sng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ЗАЧЕМ</a:t>
            </a:r>
            <a:r>
              <a:rPr lang="ru-RU" u="sng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»,</a:t>
            </a:r>
            <a:r>
              <a:rPr lang="ru-RU" u="sng" spc="-6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«</a:t>
            </a:r>
            <a:r>
              <a:rPr lang="ru-RU" b="1" u="sng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КАК</a:t>
            </a:r>
            <a:r>
              <a:rPr lang="ru-RU" u="sng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»?</a:t>
            </a:r>
            <a:endParaRPr lang="ru-RU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271145" marR="341630" algn="just">
              <a:lnSpc>
                <a:spcPct val="103000"/>
              </a:lnSpc>
              <a:spcBef>
                <a:spcPts val="42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Вопрос</a:t>
            </a:r>
            <a:r>
              <a:rPr lang="ru-RU" spc="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«Можно ли назвать вежливым того кто обижает</a:t>
            </a:r>
            <a:r>
              <a:rPr lang="ru-RU" spc="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маленьких?» –</a:t>
            </a:r>
            <a:r>
              <a:rPr lang="ru-RU" spc="-1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это</a:t>
            </a:r>
            <a:r>
              <a:rPr lang="ru-RU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просто</a:t>
            </a:r>
            <a:r>
              <a:rPr lang="ru-RU" spc="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вопрос.</a:t>
            </a:r>
          </a:p>
          <a:p>
            <a:pPr marL="271145" marR="338455" indent="914400" algn="just">
              <a:lnSpc>
                <a:spcPct val="103000"/>
              </a:lnSpc>
              <a:spcBef>
                <a:spcPts val="2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Вопрос </a:t>
            </a:r>
            <a:r>
              <a:rPr lang="ru-RU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«Как изменились бы игры детей, если бы</a:t>
            </a:r>
            <a:r>
              <a:rPr lang="ru-RU" b="1" spc="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все</a:t>
            </a:r>
            <a:r>
              <a:rPr lang="ru-RU" b="1" spc="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дети</a:t>
            </a:r>
            <a:r>
              <a:rPr lang="ru-RU" b="1" spc="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были</a:t>
            </a:r>
            <a:r>
              <a:rPr lang="ru-RU" b="1" spc="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забияки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r>
              <a:rPr lang="ru-RU" spc="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является</a:t>
            </a:r>
            <a:r>
              <a:rPr lang="ru-RU" spc="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проблемным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ru-RU" spc="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т.к.</a:t>
            </a:r>
            <a:r>
              <a:rPr lang="ru-RU" spc="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побуждают</a:t>
            </a:r>
            <a:r>
              <a:rPr lang="ru-RU" b="1" spc="5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искать</a:t>
            </a:r>
            <a:r>
              <a:rPr lang="ru-RU" b="1" spc="5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ответ</a:t>
            </a:r>
            <a:r>
              <a:rPr lang="ru-RU" b="1" spc="5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RU" b="1" spc="5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воображаемом</a:t>
            </a:r>
            <a:r>
              <a:rPr lang="ru-RU" b="1" spc="5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плане</a:t>
            </a:r>
            <a:r>
              <a:rPr lang="ru-RU" b="1" spc="5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требует</a:t>
            </a:r>
            <a:r>
              <a:rPr lang="ru-RU" spc="-2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от</a:t>
            </a:r>
            <a:r>
              <a:rPr lang="ru-RU" spc="-3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детей</a:t>
            </a:r>
            <a:r>
              <a:rPr lang="ru-RU" spc="-2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при</a:t>
            </a:r>
            <a:r>
              <a:rPr lang="ru-RU" spc="-3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ответе</a:t>
            </a:r>
            <a:r>
              <a:rPr lang="ru-RU" spc="-3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</a:t>
            </a:r>
            <a:r>
              <a:rPr lang="ru-RU" spc="-3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него</a:t>
            </a:r>
            <a:r>
              <a:rPr lang="ru-RU" spc="-4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рассуждений.</a:t>
            </a:r>
            <a:endParaRPr lang="ru-RU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795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7416824" cy="1008112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/>
              <a:t>Цель:</a:t>
            </a:r>
            <a:r>
              <a:rPr lang="ru-RU" sz="3200" dirty="0">
                <a:latin typeface="Times New Roman" panose="02020603050405020304" pitchFamily="18" charset="0"/>
              </a:rPr>
              <a:t> повысить мотивацию педагогов к овладению методикой проблемного обучения.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681616"/>
            <a:ext cx="6462464" cy="30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Познакомить педагогов с понятием «проблемное обучение»;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Углубить знания педагогов о данной методике;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повышению уровня профессиональных компетенций у педагогов в процессе  использования технологий проблемного обучения в работе с детьми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5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6612" t="24386" r="25807" b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1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7309" t="28344" r="26201" b="9641"/>
          <a:stretch/>
        </p:blipFill>
        <p:spPr>
          <a:xfrm>
            <a:off x="1619672" y="332656"/>
            <a:ext cx="734481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58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7119" t="22640" r="25285" b="15345"/>
          <a:stretch/>
        </p:blipFill>
        <p:spPr>
          <a:xfrm>
            <a:off x="1619672" y="260648"/>
            <a:ext cx="741682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020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6011" t="23422" r="25840" b="11610"/>
          <a:stretch/>
        </p:blipFill>
        <p:spPr>
          <a:xfrm>
            <a:off x="1619672" y="0"/>
            <a:ext cx="7416824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406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76672"/>
            <a:ext cx="6606480" cy="5730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340995" lvl="0" indent="-342900" algn="ctr">
              <a:lnSpc>
                <a:spcPct val="98000"/>
              </a:lnSpc>
              <a:spcBef>
                <a:spcPts val="305"/>
              </a:spcBef>
              <a:spcAft>
                <a:spcPts val="0"/>
              </a:spcAft>
              <a:buFont typeface="+mj-lt"/>
              <a:buAutoNum type="romanUcPeriod"/>
              <a:tabLst>
                <a:tab pos="1451610" algn="l"/>
                <a:tab pos="1452245" algn="l"/>
                <a:tab pos="3708400" algn="l"/>
                <a:tab pos="5454650" algn="l"/>
                <a:tab pos="5894705" algn="l"/>
                <a:tab pos="7540625" algn="l"/>
              </a:tabLst>
            </a:pPr>
            <a:r>
              <a:rPr lang="ru-RU" sz="2400" b="1" u="sng" spc="-5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Проблемная ситуация </a:t>
            </a:r>
            <a:r>
              <a:rPr lang="ru-RU" sz="2400" u="sng" spc="-5" dirty="0" smtClean="0"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b="1" u="sng" spc="-5" dirty="0" smtClean="0"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наиболее</a:t>
            </a:r>
            <a:r>
              <a:rPr lang="ru-RU" sz="2400" b="1" u="sng" spc="-5" dirty="0"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ru-RU" sz="2400" b="1" u="sng" spc="-15" dirty="0"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сложная</a:t>
            </a:r>
            <a:r>
              <a:rPr lang="ru-RU" sz="2400" b="1" u="sng" spc="-685" dirty="0"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u="sng" spc="-5" dirty="0"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форма</a:t>
            </a:r>
            <a:r>
              <a:rPr lang="ru-RU" sz="2400" b="1" u="sng" spc="-25" dirty="0"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u="sng" spc="-5" dirty="0"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проблемного</a:t>
            </a:r>
            <a:r>
              <a:rPr lang="ru-RU" sz="2400" b="1" u="sng" spc="5" dirty="0"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u="sng" spc="-5" dirty="0"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обучения.</a:t>
            </a:r>
          </a:p>
          <a:p>
            <a:pPr marL="342900" marR="666115" lvl="0" indent="-342900">
              <a:lnSpc>
                <a:spcPct val="83000"/>
              </a:lnSpc>
              <a:spcBef>
                <a:spcPts val="550"/>
              </a:spcBef>
              <a:spcAft>
                <a:spcPts val="0"/>
              </a:spcAft>
              <a:buSzPts val="2800"/>
              <a:buFont typeface="Arial" panose="020B0604020202020204" pitchFamily="34" charset="0"/>
              <a:buChar char="•"/>
              <a:tabLst>
                <a:tab pos="1257300" algn="l"/>
                <a:tab pos="1257935" algn="l"/>
              </a:tabLst>
            </a:pPr>
            <a:endParaRPr lang="ru-RU" sz="20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666115" lvl="0">
              <a:lnSpc>
                <a:spcPct val="83000"/>
              </a:lnSpc>
              <a:spcBef>
                <a:spcPts val="550"/>
              </a:spcBef>
              <a:spcAft>
                <a:spcPts val="0"/>
              </a:spcAft>
              <a:buSzPts val="2800"/>
              <a:tabLst>
                <a:tab pos="1257300" algn="l"/>
                <a:tab pos="1257935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Создавая</a:t>
            </a:r>
            <a:r>
              <a:rPr lang="ru-RU" sz="2000" b="1" spc="-14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проблемные</a:t>
            </a:r>
            <a:r>
              <a:rPr lang="ru-RU" sz="2000" b="1" spc="-11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ситуации,</a:t>
            </a:r>
            <a:r>
              <a:rPr lang="ru-RU" sz="2000" b="1" spc="-10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мы</a:t>
            </a:r>
            <a:r>
              <a:rPr lang="ru-RU" sz="2000" b="1" spc="-11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побуждаем</a:t>
            </a:r>
            <a:r>
              <a:rPr lang="ru-RU" sz="2000" b="1" spc="-68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детей</a:t>
            </a:r>
            <a:r>
              <a:rPr lang="ru-RU" sz="2000" b="1" spc="-4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выдвигать</a:t>
            </a:r>
            <a:r>
              <a:rPr lang="ru-RU" sz="2000" b="1" spc="-3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гипотезы,</a:t>
            </a:r>
            <a:r>
              <a:rPr lang="ru-RU" sz="2000" b="1" spc="-3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делать</a:t>
            </a:r>
            <a:r>
              <a:rPr lang="ru-RU" sz="2000" b="1" spc="-4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выводы</a:t>
            </a:r>
            <a:r>
              <a:rPr lang="ru-RU" sz="2000" b="1" spc="-2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и,</a:t>
            </a:r>
            <a:r>
              <a:rPr lang="ru-RU" sz="2000" b="1" spc="-4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что </a:t>
            </a:r>
            <a:r>
              <a:rPr lang="ru-RU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очень </a:t>
            </a:r>
            <a:r>
              <a:rPr lang="ru-RU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важно, приучаем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не бояться </a:t>
            </a:r>
            <a:r>
              <a:rPr lang="ru-RU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допускать</a:t>
            </a:r>
            <a:r>
              <a:rPr lang="ru-RU" sz="2000" spc="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ошибки,</a:t>
            </a:r>
            <a:r>
              <a:rPr lang="ru-RU" sz="2000" spc="-5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не</a:t>
            </a:r>
            <a:r>
              <a:rPr lang="ru-RU" sz="2000" spc="-6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читаем</a:t>
            </a:r>
            <a:r>
              <a:rPr lang="ru-RU" sz="2000" spc="-5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нравоучений.</a:t>
            </a:r>
            <a:r>
              <a:rPr lang="ru-RU" sz="2000" spc="-5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Ведь</a:t>
            </a:r>
            <a:r>
              <a:rPr lang="ru-RU" sz="2000" spc="-5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это</a:t>
            </a:r>
            <a:r>
              <a:rPr lang="ru-RU" sz="2000" spc="-5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порождает </a:t>
            </a:r>
            <a:r>
              <a:rPr lang="ru-RU" sz="2000" spc="-685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робость.</a:t>
            </a:r>
          </a:p>
          <a:p>
            <a:pPr marR="576580" lvl="0">
              <a:lnSpc>
                <a:spcPct val="83000"/>
              </a:lnSpc>
              <a:spcBef>
                <a:spcPts val="615"/>
              </a:spcBef>
              <a:spcAft>
                <a:spcPts val="0"/>
              </a:spcAft>
              <a:buSzPts val="2800"/>
              <a:tabLst>
                <a:tab pos="991235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</a:p>
          <a:p>
            <a:pPr marR="576580" lvl="0">
              <a:lnSpc>
                <a:spcPct val="83000"/>
              </a:lnSpc>
              <a:spcBef>
                <a:spcPts val="615"/>
              </a:spcBef>
              <a:spcAft>
                <a:spcPts val="0"/>
              </a:spcAft>
              <a:buSzPts val="2800"/>
              <a:tabLst>
                <a:tab pos="991235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Боясь</a:t>
            </a:r>
            <a:r>
              <a:rPr lang="ru-RU" sz="2000" b="1" spc="-115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ошибиться,</a:t>
            </a:r>
            <a:r>
              <a:rPr lang="ru-RU" sz="2000" b="1" spc="-8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ребенок</a:t>
            </a:r>
            <a:r>
              <a:rPr lang="ru-RU" sz="2000" b="1" spc="-9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не</a:t>
            </a:r>
            <a:r>
              <a:rPr lang="ru-RU" sz="2000" b="1" spc="-9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будет</a:t>
            </a:r>
            <a:r>
              <a:rPr lang="ru-RU" sz="2000" b="1" spc="-8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сам</a:t>
            </a:r>
            <a:r>
              <a:rPr lang="ru-RU" sz="2000" b="1" spc="-8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решать</a:t>
            </a:r>
            <a:r>
              <a:rPr lang="ru-RU" sz="2000" b="1" spc="-68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поставленную проблему - он будет стремиться</a:t>
            </a:r>
            <a:r>
              <a:rPr lang="ru-RU" sz="2000" b="1" spc="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получить помощь от всезнающего взрослого. </a:t>
            </a:r>
            <a:r>
              <a:rPr lang="ru-RU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Он </a:t>
            </a:r>
            <a:r>
              <a:rPr lang="ru-RU" sz="2000" b="1" spc="-685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будет решать только легкие проблемы</a:t>
            </a:r>
            <a:r>
              <a:rPr lang="ru-RU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что</a:t>
            </a:r>
            <a:r>
              <a:rPr lang="ru-RU" sz="2000" spc="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неизбежно приведет к задержке </a:t>
            </a:r>
            <a:r>
              <a:rPr lang="ru-RU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интеллектуального </a:t>
            </a:r>
            <a:r>
              <a:rPr lang="ru-RU" sz="2000" spc="-685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развития.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</a:t>
            </a:r>
            <a:r>
              <a:rPr lang="ru-RU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Именно</a:t>
            </a:r>
            <a:r>
              <a:rPr lang="ru-RU" sz="2000" b="1" spc="5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проблемная</a:t>
            </a:r>
            <a:r>
              <a:rPr lang="ru-RU" sz="2000" b="1" spc="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ситуация,</a:t>
            </a:r>
            <a:r>
              <a:rPr lang="ru-RU" sz="2000" b="1" spc="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</a:t>
            </a:r>
            <a:r>
              <a:rPr lang="ru-RU" sz="2000" b="1" spc="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мнению</a:t>
            </a:r>
            <a:r>
              <a:rPr lang="ru-RU" sz="2000" b="1" spc="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психологов,  составляет </a:t>
            </a:r>
            <a:r>
              <a:rPr lang="ru-RU" sz="2000" b="1" spc="-3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необходимую  </a:t>
            </a:r>
            <a:r>
              <a:rPr lang="ru-RU" sz="2000" b="1" spc="-69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ru-RU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закономерность</a:t>
            </a:r>
            <a:r>
              <a:rPr lang="ru-RU" sz="2000" b="1" spc="-55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творческого</a:t>
            </a:r>
            <a:r>
              <a:rPr lang="ru-RU" sz="2000" b="1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мышления</a:t>
            </a:r>
            <a:r>
              <a:rPr lang="ru-RU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4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7309" t="29329" r="26203" b="8657"/>
          <a:stretch/>
        </p:blipFill>
        <p:spPr>
          <a:xfrm>
            <a:off x="1619672" y="260648"/>
            <a:ext cx="7344816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20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6756" t="22438" r="26202" b="14563"/>
          <a:stretch/>
        </p:blipFill>
        <p:spPr>
          <a:xfrm>
            <a:off x="1691680" y="260648"/>
            <a:ext cx="734481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97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6204" t="23422" r="26201" b="12595"/>
          <a:stretch/>
        </p:blipFill>
        <p:spPr>
          <a:xfrm>
            <a:off x="0" y="260648"/>
            <a:ext cx="914400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883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484785"/>
            <a:ext cx="6419056" cy="2592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  <a:ea typeface="+mj-ea"/>
                <a:cs typeface="+mj-cs"/>
              </a:rPr>
              <a:t>Практическая </a:t>
            </a:r>
            <a:r>
              <a:rPr lang="ru-RU" sz="4400" b="1" dirty="0">
                <a:solidFill>
                  <a:srgbClr val="002060"/>
                </a:solidFill>
                <a:ea typeface="+mj-ea"/>
                <a:cs typeface="+mj-cs"/>
              </a:rPr>
              <a:t>часть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6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16632"/>
            <a:ext cx="6696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sz="4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Игра «Зонт</a:t>
            </a: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проблемными вопросами)</a:t>
            </a:r>
            <a:endParaRPr lang="ru-RU" sz="4000" dirty="0">
              <a:effectLst/>
            </a:endParaRPr>
          </a:p>
        </p:txBody>
      </p:sp>
      <p:pic>
        <p:nvPicPr>
          <p:cNvPr id="1026" name="Picture 2" descr="https://mirishop.ru/wa-data/public/shop/products/84/80/328084/images/433715/433715.750x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3867" y="1772816"/>
            <a:ext cx="480050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49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7416824" cy="1008112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681616"/>
            <a:ext cx="6462464" cy="29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799277"/>
            <a:ext cx="61926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Мы с вами знаем, что у выпускника детского сада должны быть сформированы такие интегративные качества как способность решать интеллектуальные и личностные задачи (проблемы), адекватные возрасту, способность применять самостоятельно усвоенные знания и способы деятельности для решения новых задач (проблем), поставленных как взрослым, так и им самим.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88453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6755" t="23423" r="25649" b="13578"/>
          <a:stretch/>
        </p:blipFill>
        <p:spPr>
          <a:xfrm>
            <a:off x="1691680" y="188640"/>
            <a:ext cx="7200800" cy="59046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80" y="6093297"/>
            <a:ext cx="7200800" cy="32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11111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варианты,</a:t>
            </a:r>
            <a:r>
              <a:rPr lang="ru-RU" sz="1500" spc="-10" dirty="0">
                <a:solidFill>
                  <a:srgbClr val="11111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500" dirty="0">
                <a:solidFill>
                  <a:srgbClr val="11111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прислушиваются к</a:t>
            </a:r>
            <a:r>
              <a:rPr lang="ru-RU" sz="1500" spc="5" dirty="0">
                <a:solidFill>
                  <a:srgbClr val="11111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500" dirty="0">
                <a:solidFill>
                  <a:srgbClr val="11111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мнениям</a:t>
            </a:r>
            <a:r>
              <a:rPr lang="ru-RU" sz="1500" spc="-10" dirty="0">
                <a:solidFill>
                  <a:srgbClr val="11111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500" dirty="0">
                <a:solidFill>
                  <a:srgbClr val="11111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остальных.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758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6755" t="27360" r="25649" b="16531"/>
          <a:stretch/>
        </p:blipFill>
        <p:spPr>
          <a:xfrm>
            <a:off x="1691680" y="260648"/>
            <a:ext cx="705678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605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6755" t="28344" r="26203" b="8657"/>
          <a:stretch/>
        </p:blipFill>
        <p:spPr>
          <a:xfrm>
            <a:off x="2195736" y="332656"/>
            <a:ext cx="669674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949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2923" y="2939757"/>
            <a:ext cx="6408712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Обитатели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птичьего двора из сказки Г.Х. Андерсена " Гадкий утенок" обижали утенка за то, что он был некрасивым. Они называли его гадким, никто с ним не дружил. Правильно ли вели себя птицы? Как поступил бы ты?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6236" y="4192490"/>
            <a:ext cx="6462464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сказке "Золушка" мачеха и ее сестры не взяли Золушку с собой на бал, потому что она была у них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служанкой, мыла и убирала за ними. Как бы ты поступил на месте мачехи?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2923" y="5445224"/>
            <a:ext cx="6485777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сказке "Сивка-Бурка" старшие братья не взяли Иванушку с собой в город, потому что считали его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маленьким и глупым. Они так и сказали ему: " Сиди, дурачок, дома!" Как бы поступил ты?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52104"/>
            <a:ext cx="7956376" cy="199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0515" marR="313055" algn="ctr">
              <a:spcBef>
                <a:spcPts val="125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Уважаемые</a:t>
            </a:r>
            <a:r>
              <a:rPr lang="ru-RU" sz="2400" b="1" spc="-60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коллеги,</a:t>
            </a:r>
            <a:r>
              <a:rPr lang="ru-RU" sz="2400" b="1" spc="-70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а</a:t>
            </a:r>
            <a:r>
              <a:rPr lang="ru-RU" sz="2400" b="1" spc="-55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теперь</a:t>
            </a:r>
            <a:r>
              <a:rPr lang="ru-RU" sz="2400" b="1" spc="-35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я</a:t>
            </a:r>
            <a:r>
              <a:rPr lang="ru-RU" sz="2400" b="1" spc="-65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предлагаю</a:t>
            </a:r>
            <a:r>
              <a:rPr lang="ru-RU" sz="2400" b="1" spc="-40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Вам</a:t>
            </a:r>
            <a:endParaRPr lang="ru-RU" sz="11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13055" marR="313055" algn="ctr">
              <a:spcBef>
                <a:spcPts val="12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самостоятельно</a:t>
            </a:r>
            <a:r>
              <a:rPr lang="ru-RU" sz="2400" b="1" spc="-125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смоделировать</a:t>
            </a:r>
            <a:r>
              <a:rPr lang="ru-RU" sz="2400" b="1" spc="-130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проблемные</a:t>
            </a:r>
            <a:endParaRPr lang="ru-RU" sz="11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13055" marR="313055" algn="ctr">
              <a:lnSpc>
                <a:spcPct val="103000"/>
              </a:lnSpc>
              <a:spcBef>
                <a:spcPts val="12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вопросы</a:t>
            </a:r>
            <a:r>
              <a:rPr lang="ru-RU" sz="2400" b="1" spc="495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по</a:t>
            </a:r>
            <a:r>
              <a:rPr lang="ru-RU" sz="2400" b="1" spc="-85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предложенным</a:t>
            </a:r>
            <a:r>
              <a:rPr lang="ru-RU" sz="2400" b="1" spc="-75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темам</a:t>
            </a:r>
            <a:r>
              <a:rPr lang="ru-RU" sz="2400" b="1" spc="-35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эмоциональных</a:t>
            </a:r>
            <a:r>
              <a:rPr lang="ru-RU" sz="2400" b="1" spc="-655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проявлений</a:t>
            </a:r>
            <a:r>
              <a:rPr lang="ru-RU" sz="2400" b="1" spc="-65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</a:t>
            </a:r>
            <a:r>
              <a:rPr lang="ru-RU" sz="2400" b="1" spc="-35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различных</a:t>
            </a:r>
            <a:r>
              <a:rPr lang="ru-RU" sz="2400" b="1" spc="595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сказочных</a:t>
            </a:r>
            <a:r>
              <a:rPr lang="ru-RU" sz="2400" b="1" spc="-40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контекстах</a:t>
            </a:r>
            <a:endParaRPr lang="ru-RU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40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8640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реальное затруднение на пути к достижению и выполнению какой-либо деятельности.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</a:endParaRPr>
          </a:p>
        </p:txBody>
      </p:sp>
      <p:pic>
        <p:nvPicPr>
          <p:cNvPr id="6" name="Рисунок 5" descr="C:\Users\AeisTea\AppData\Local\Microsoft\Windows\Temporary Internet Files\Content.Word\img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5172" y="2185987"/>
            <a:ext cx="4527188" cy="412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997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35696" y="116632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marR="0" lvl="0" indent="0" algn="l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Этапы</a:t>
            </a:r>
            <a:r>
              <a:rPr kumimoji="0" lang="ru-RU" sz="2300" b="1" i="0" u="sng" strike="noStrike" kern="1200" cap="none" spc="-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ru-RU" sz="23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проблемного</a:t>
            </a:r>
            <a:r>
              <a:rPr kumimoji="0" lang="ru-RU" sz="2300" b="1" i="0" u="sng" strike="noStrike" kern="1200" cap="none" spc="-10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ru-RU" sz="23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обучения</a:t>
            </a:r>
            <a:r>
              <a:rPr kumimoji="0" lang="ru-RU" sz="2300" b="1" i="0" u="sng" strike="noStrike" kern="120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: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ClrTx/>
              <a:buSzPts val="2100"/>
              <a:buFont typeface="Arial" panose="020B0604020202020204" pitchFamily="34" charset="0"/>
              <a:buAutoNum type="arabicParenR"/>
              <a:tabLst>
                <a:tab pos="1160780" algn="l"/>
              </a:tabLst>
              <a:defRPr/>
            </a:pPr>
            <a:r>
              <a:rPr kumimoji="0" lang="ru-RU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осознание</a:t>
            </a:r>
            <a:r>
              <a:rPr kumimoji="0" lang="ru-RU" sz="21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ru-RU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общей</a:t>
            </a:r>
            <a:r>
              <a:rPr kumimoji="0" lang="ru-RU" sz="21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ru-RU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проблемной</a:t>
            </a:r>
            <a:r>
              <a:rPr kumimoji="0" lang="ru-RU" sz="21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ru-RU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ситуации;</a:t>
            </a:r>
            <a:endParaRPr kumimoji="0" lang="ru-RU" sz="11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1143000" marR="863600" lvl="2" indent="-228600" algn="l" defTabSz="914400" rtl="0" eaLnBrk="1" fontAlgn="auto" latinLnBrk="0" hangingPunct="1">
              <a:lnSpc>
                <a:spcPct val="120000"/>
              </a:lnSpc>
              <a:spcBef>
                <a:spcPts val="990"/>
              </a:spcBef>
              <a:spcAft>
                <a:spcPts val="0"/>
              </a:spcAft>
              <a:buClrTx/>
              <a:buSzPts val="2100"/>
              <a:buFont typeface="Arial" panose="020B0604020202020204" pitchFamily="34" charset="0"/>
              <a:buAutoNum type="arabicParenR"/>
              <a:tabLst>
                <a:tab pos="1160780" algn="l"/>
              </a:tabLst>
              <a:defRPr/>
            </a:pPr>
            <a:r>
              <a:rPr kumimoji="0" lang="ru-RU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анализ</a:t>
            </a:r>
            <a:r>
              <a:rPr kumimoji="0" lang="ru-RU" sz="21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ru-RU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проблемной</a:t>
            </a:r>
            <a:r>
              <a:rPr kumimoji="0" lang="ru-RU" sz="21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ru-RU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ситуации,</a:t>
            </a:r>
            <a:r>
              <a:rPr kumimoji="0" lang="ru-RU" sz="2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ru-RU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формулировка</a:t>
            </a:r>
            <a:r>
              <a:rPr kumimoji="0" lang="ru-RU" sz="21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ru-RU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конкретной</a:t>
            </a:r>
            <a:r>
              <a:rPr kumimoji="0" lang="ru-RU" sz="2100" b="0" i="0" u="none" strike="noStrike" kern="1200" cap="none" spc="-5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ru-RU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проблемы;</a:t>
            </a:r>
            <a:endParaRPr kumimoji="0" lang="ru-RU" sz="11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1143000" marR="1013460" lvl="2" indent="-228600" algn="l" defTabSz="914400" rtl="0" eaLnBrk="1" fontAlgn="auto" latinLnBrk="0" hangingPunct="1">
              <a:lnSpc>
                <a:spcPct val="120000"/>
              </a:lnSpc>
              <a:spcBef>
                <a:spcPts val="505"/>
              </a:spcBef>
              <a:spcAft>
                <a:spcPts val="0"/>
              </a:spcAft>
              <a:buClrTx/>
              <a:buSzPts val="2100"/>
              <a:buFont typeface="Arial" panose="020B0604020202020204" pitchFamily="34" charset="0"/>
              <a:buAutoNum type="arabicParenR"/>
              <a:tabLst>
                <a:tab pos="1160780" algn="l"/>
              </a:tabLst>
              <a:defRPr/>
            </a:pPr>
            <a:r>
              <a:rPr kumimoji="0" lang="ru-RU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решение</a:t>
            </a:r>
            <a:r>
              <a:rPr kumimoji="0" lang="ru-RU" sz="2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ru-RU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проблемы</a:t>
            </a:r>
            <a:r>
              <a:rPr kumimoji="0" lang="ru-RU" sz="2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ru-RU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(выдвижение,</a:t>
            </a:r>
            <a:r>
              <a:rPr kumimoji="0" lang="ru-RU" sz="2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ru-RU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обоснование</a:t>
            </a:r>
            <a:r>
              <a:rPr kumimoji="0" lang="ru-RU" sz="2100" b="0" i="0" u="none" strike="noStrike" kern="1200" cap="none" spc="-1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ru-RU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гипотез,</a:t>
            </a:r>
            <a:r>
              <a:rPr kumimoji="0" lang="ru-RU" sz="2100" b="0" i="0" u="none" strike="noStrike" kern="1200" cap="none" spc="-5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ru-RU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последовательная</a:t>
            </a:r>
            <a:r>
              <a:rPr kumimoji="0" lang="ru-RU" sz="2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ru-RU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их</a:t>
            </a:r>
            <a:r>
              <a:rPr kumimoji="0" lang="ru-RU" sz="2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ru-RU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проверка);</a:t>
            </a:r>
            <a:endParaRPr kumimoji="0" lang="ru-RU" sz="11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Pts val="2100"/>
              <a:buFont typeface="Arial" panose="020B0604020202020204" pitchFamily="34" charset="0"/>
              <a:buAutoNum type="arabicParenR"/>
              <a:tabLst>
                <a:tab pos="1161415" algn="l"/>
              </a:tabLst>
              <a:defRPr/>
            </a:pPr>
            <a:r>
              <a:rPr kumimoji="0" lang="ru-RU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проверка</a:t>
            </a:r>
            <a:r>
              <a:rPr kumimoji="0" lang="ru-RU" sz="21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ru-RU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правильности</a:t>
            </a:r>
            <a:r>
              <a:rPr kumimoji="0" lang="ru-RU" sz="21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ru-RU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решения</a:t>
            </a:r>
            <a:r>
              <a:rPr kumimoji="0" lang="ru-RU" sz="2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ru-RU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проблемы</a:t>
            </a:r>
            <a:r>
              <a:rPr kumimoji="0" lang="ru-RU" sz="21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.</a:t>
            </a:r>
            <a:endParaRPr kumimoji="0" lang="ru-RU" sz="11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65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24287" t="20588" r="23494" b="10294"/>
          <a:stretch/>
        </p:blipFill>
        <p:spPr>
          <a:xfrm>
            <a:off x="2267744" y="188640"/>
            <a:ext cx="669674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44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08639"/>
            <a:ext cx="6246440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4256" y="615153"/>
            <a:ext cx="6228184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 «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Рефлексивнaя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мишень»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698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листе бумаги рисуется мишень, которая делится на 4 сектора: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— оценка содержания;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оценка формы, методов взаимодействия;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оценка деятельности ведущего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— оценка своей деятельности.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 участник  «стреляет» в мишень четыре раза – по одному в каждый сектор, делая метку (точку, плюс и т.д.). Метка соответствует его оценке результатов состоявшегося взаимодействия.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746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3728" y="2204864"/>
            <a:ext cx="67322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«Лучше иногда задавать вопросы, чем знать наперед все ответы»</a:t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Дж.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Тербер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4797436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9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Согласно ФГОС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целевые 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ориентиры на этапе завершения дошкольного образования: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844824"/>
            <a:ext cx="7022584" cy="4608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любознательность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установление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причинно-следственных связей;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открытие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нового через проявление стремления к получению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знаний;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установление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способности к принятию собственных решений с опорой на свои знания и умения в различных видах деятельности.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5803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7416824" cy="4752528"/>
          </a:xfrm>
        </p:spPr>
        <p:txBody>
          <a:bodyPr>
            <a:no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этой связи усилия педагога детского сада должны быть направлены на развитие у ребёнка старшего дошкольного возраста самостоятельности целеполагания и мотивации деятельности, нахождения путей и способов её осуществления, способности получить результат. Успешно решать данные задачи позволяет внедрение современных образовательных технологий, которые обогащают субъектный опыт детей, обеспечивают самостоятельную деятельность ребёнка. 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Сегодня мы с вами рассмотрим технологию проблемного обучения, которая является специально созданной совокупностью специфических приёмов и методов, помогает детям самостоятельно добывать знания, учит самостоятельно применять их в решении новых познавательных задач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681616"/>
            <a:ext cx="6462464" cy="29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799277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8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48680"/>
            <a:ext cx="6696744" cy="5688632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проблемного обучения заключается в том, что оно в отличие от традиционного доставляет  радость самостоятельного поиска и открытия и, что самое главное, обеспечивает развитие познавательной самостоятельности детей, их творческой активности. 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Технология проблемного обучения - это специально созданная совокупность приёмов и методов, которые способствуют формированию самостоятельной познавательной деятельности ребёнка и развитию творческого мышления.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Суть проблемного обучения заключается в том, что воспитатель создает познавательную задачу, ситуацию и предоставляет детям возможность изыскивать средства ее решения, используя ранее усвоенные знания и умения. Проблемное обучение активизирует мысль детей, придает ей критичность, приучает к самостоятельности в процессе познания</a:t>
            </a:r>
            <a:r>
              <a:rPr lang="ru-RU" sz="2100" dirty="0">
                <a:latin typeface="Times New Roman" panose="02020603050405020304" pitchFamily="18" charset="0"/>
              </a:rPr>
              <a:t>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latin typeface="Times New Roman" panose="02020603050405020304" pitchFamily="18" charset="0"/>
              </a:rPr>
              <a:t> 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41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26581" y="0"/>
            <a:ext cx="641741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67744" y="2281226"/>
            <a:ext cx="641741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22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22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22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22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22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22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22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22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22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22325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 Проблемные ситуации должны отвечать программным целям.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22325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2. Быть доступными для дошкольников.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22325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3. Должны вызывать собственную познавательную деятельность и активность.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22325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4. Задания должны быть таковыми, чтобы дошкольник мог самостоятельного проанализировать проблемы и найти пути решения.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1" y="457200"/>
            <a:ext cx="73535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22325" algn="l"/>
              </a:tabLst>
            </a:pPr>
            <a:r>
              <a:rPr lang="ru-RU" alt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Основные условия для успешного применения проблемного обучения</a:t>
            </a:r>
            <a:endParaRPr lang="ru-RU" alt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5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836712"/>
            <a:ext cx="6984776" cy="5129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44320" algn="ctr">
              <a:spcBef>
                <a:spcPts val="32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2800" b="1" spc="-1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проблемного</a:t>
            </a:r>
            <a:r>
              <a:rPr lang="ru-RU" sz="2800" b="1" spc="44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обучения</a:t>
            </a:r>
            <a:r>
              <a:rPr lang="ru-RU" sz="2800" b="1" spc="-8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позволяют:</a:t>
            </a:r>
          </a:p>
          <a:p>
            <a:pPr marL="742950" marR="548005" lvl="1" indent="-285750" algn="just">
              <a:lnSpc>
                <a:spcPct val="103000"/>
              </a:lnSpc>
              <a:spcBef>
                <a:spcPts val="495"/>
              </a:spcBef>
              <a:spcAft>
                <a:spcPts val="0"/>
              </a:spcAft>
              <a:buClr>
                <a:srgbClr val="30B6FC"/>
              </a:buClr>
              <a:buSzPts val="2200"/>
              <a:buFont typeface="Symbol" panose="05050102010706020507" pitchFamily="18" charset="2"/>
              <a:buChar char=""/>
              <a:tabLst>
                <a:tab pos="891540" algn="l"/>
              </a:tabLst>
            </a:pP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развивать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эмоционально-волевую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и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познавательную</a:t>
            </a:r>
            <a:r>
              <a:rPr lang="ru-RU" sz="1600" spc="-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сферу,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самостоятельность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и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творческие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способности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дошкольников</a:t>
            </a:r>
          </a:p>
          <a:p>
            <a:pPr marL="742950" lvl="1" indent="-285750">
              <a:spcBef>
                <a:spcPts val="385"/>
              </a:spcBef>
              <a:spcAft>
                <a:spcPts val="0"/>
              </a:spcAft>
              <a:buClr>
                <a:srgbClr val="30B6FC"/>
              </a:buClr>
              <a:buSzPts val="2200"/>
              <a:buFont typeface="Symbol" panose="05050102010706020507" pitchFamily="18" charset="2"/>
              <a:buChar char=""/>
              <a:tabLst>
                <a:tab pos="890905" algn="l"/>
                <a:tab pos="891540" algn="l"/>
              </a:tabLst>
            </a:pP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Усваивать</a:t>
            </a:r>
            <a:r>
              <a:rPr lang="ru-RU" sz="1600" spc="-8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систему</a:t>
            </a:r>
            <a:r>
              <a:rPr lang="ru-RU" sz="1600" spc="-9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знаний</a:t>
            </a:r>
          </a:p>
          <a:p>
            <a:pPr marL="742950" lvl="1" indent="-285750">
              <a:spcBef>
                <a:spcPts val="465"/>
              </a:spcBef>
              <a:spcAft>
                <a:spcPts val="0"/>
              </a:spcAft>
              <a:buClr>
                <a:srgbClr val="30B6FC"/>
              </a:buClr>
              <a:buSzPts val="2200"/>
              <a:buFont typeface="Symbol" panose="05050102010706020507" pitchFamily="18" charset="2"/>
              <a:buChar char=""/>
              <a:tabLst>
                <a:tab pos="890905" algn="l"/>
                <a:tab pos="891540" algn="l"/>
              </a:tabLst>
            </a:pP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формировать</a:t>
            </a:r>
            <a:r>
              <a:rPr lang="ru-RU" sz="1600" spc="-4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всесторонне</a:t>
            </a:r>
            <a:r>
              <a:rPr lang="ru-RU" sz="1600" spc="-4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развитую</a:t>
            </a:r>
            <a:r>
              <a:rPr lang="ru-RU" sz="1600" spc="-4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личность</a:t>
            </a:r>
          </a:p>
          <a:p>
            <a:pPr marL="742950" lvl="1" indent="-285750">
              <a:spcBef>
                <a:spcPts val="475"/>
              </a:spcBef>
              <a:spcAft>
                <a:spcPts val="0"/>
              </a:spcAft>
              <a:buClr>
                <a:srgbClr val="30B6FC"/>
              </a:buClr>
              <a:buSzPts val="2200"/>
              <a:buFont typeface="Symbol" panose="05050102010706020507" pitchFamily="18" charset="2"/>
              <a:buChar char=""/>
              <a:tabLst>
                <a:tab pos="890905" algn="l"/>
                <a:tab pos="891540" algn="l"/>
                <a:tab pos="2505710" algn="l"/>
                <a:tab pos="3746500" algn="l"/>
                <a:tab pos="5518150" algn="l"/>
                <a:tab pos="6933565" algn="l"/>
                <a:tab pos="7390765" algn="l"/>
              </a:tabLst>
            </a:pP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развивать	навыки	</a:t>
            </a:r>
            <a:r>
              <a:rPr lang="ru-RU" sz="1600" i="1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логических	приемов	и	способов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Times New Roman" panose="02020603050405020304" pitchFamily="18" charset="0"/>
            </a:endParaRPr>
          </a:p>
          <a:p>
            <a:pPr marL="891540">
              <a:spcBef>
                <a:spcPts val="95"/>
              </a:spcBef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творческой</a:t>
            </a:r>
            <a:r>
              <a:rPr lang="ru-RU" sz="1600" i="1" spc="-11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деятельности</a:t>
            </a:r>
            <a:endParaRPr lang="ru-RU" sz="16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742950" marR="546100" lvl="1" indent="-285750" algn="just">
              <a:lnSpc>
                <a:spcPct val="103000"/>
              </a:lnSpc>
              <a:spcBef>
                <a:spcPts val="490"/>
              </a:spcBef>
              <a:spcAft>
                <a:spcPts val="0"/>
              </a:spcAft>
              <a:buClr>
                <a:srgbClr val="30B6FC"/>
              </a:buClr>
              <a:buSzPts val="2200"/>
              <a:buFont typeface="Symbol" panose="05050102010706020507" pitchFamily="18" charset="2"/>
              <a:buChar char=""/>
              <a:tabLst>
                <a:tab pos="891540" algn="l"/>
              </a:tabLst>
            </a:pP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воспитывать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навыки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творческого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применения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знаний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(</a:t>
            </a:r>
            <a:r>
              <a:rPr lang="ru-RU" sz="1600" i="1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применение</a:t>
            </a:r>
            <a:r>
              <a:rPr lang="ru-RU" sz="1600" i="1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усвоенных</a:t>
            </a:r>
            <a:r>
              <a:rPr lang="ru-RU" sz="1600" i="1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знаний</a:t>
            </a:r>
            <a:r>
              <a:rPr lang="ru-RU" sz="1600" i="1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в</a:t>
            </a:r>
            <a:r>
              <a:rPr lang="ru-RU" sz="1600" i="1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новой</a:t>
            </a:r>
            <a:r>
              <a:rPr lang="ru-RU" sz="1600" i="1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ситуации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)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и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умение</a:t>
            </a:r>
            <a:r>
              <a:rPr lang="ru-RU" sz="1600" spc="-2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решать</a:t>
            </a:r>
            <a:r>
              <a:rPr lang="ru-RU" sz="1600" spc="2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учебные</a:t>
            </a:r>
            <a:r>
              <a:rPr lang="ru-RU" sz="1600" spc="1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проблемы</a:t>
            </a:r>
          </a:p>
          <a:p>
            <a:pPr marL="742950" marR="547370" lvl="1" indent="-285750" algn="just">
              <a:lnSpc>
                <a:spcPct val="103000"/>
              </a:lnSpc>
              <a:spcBef>
                <a:spcPts val="390"/>
              </a:spcBef>
              <a:spcAft>
                <a:spcPts val="0"/>
              </a:spcAft>
              <a:buClr>
                <a:srgbClr val="30B6FC"/>
              </a:buClr>
              <a:buSzPts val="2200"/>
              <a:buFont typeface="Symbol" panose="05050102010706020507" pitchFamily="18" charset="2"/>
              <a:buChar char=""/>
              <a:tabLst>
                <a:tab pos="891540" algn="l"/>
              </a:tabLst>
            </a:pP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формировать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и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накапливать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опыт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творческой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деятельности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(</a:t>
            </a:r>
            <a:r>
              <a:rPr lang="ru-RU" sz="1600" i="1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овладение</a:t>
            </a:r>
            <a:r>
              <a:rPr lang="ru-RU" sz="1600" i="1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методами</a:t>
            </a:r>
            <a:r>
              <a:rPr lang="ru-RU" sz="1600" i="1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научного</a:t>
            </a:r>
            <a:r>
              <a:rPr lang="ru-RU" sz="1600" i="1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исследования</a:t>
            </a:r>
            <a:r>
              <a:rPr lang="ru-RU" sz="1600" i="1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и</a:t>
            </a:r>
            <a:r>
              <a:rPr lang="ru-RU" sz="1600" i="1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творческого</a:t>
            </a:r>
            <a:r>
              <a:rPr lang="ru-RU" sz="1600" i="1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отображения</a:t>
            </a:r>
            <a:r>
              <a:rPr lang="ru-RU" sz="1600" i="1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действительности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);</a:t>
            </a:r>
          </a:p>
          <a:p>
            <a:pPr marL="742950" lvl="1" indent="-285750" algn="just">
              <a:spcBef>
                <a:spcPts val="395"/>
              </a:spcBef>
              <a:spcAft>
                <a:spcPts val="0"/>
              </a:spcAft>
              <a:buClr>
                <a:srgbClr val="30B6FC"/>
              </a:buClr>
              <a:buSzPts val="2200"/>
              <a:buFont typeface="Symbol" panose="05050102010706020507" pitchFamily="18" charset="2"/>
              <a:buChar char=""/>
              <a:tabLst>
                <a:tab pos="891540" algn="l"/>
              </a:tabLst>
            </a:pP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формировать      </a:t>
            </a:r>
            <a:r>
              <a:rPr lang="ru-RU" sz="1600" spc="31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мотивы       </a:t>
            </a:r>
            <a:r>
              <a:rPr lang="ru-RU" sz="1600" spc="30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обучения,       </a:t>
            </a:r>
            <a:r>
              <a:rPr lang="ru-RU" sz="1600" spc="29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социальные,</a:t>
            </a:r>
          </a:p>
          <a:p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нравственные</a:t>
            </a:r>
            <a:r>
              <a:rPr lang="ru-RU" sz="1600" spc="-8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lang="ru-RU" sz="1600" spc="-10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познавательные</a:t>
            </a:r>
            <a:r>
              <a:rPr lang="ru-RU" sz="1600" spc="-7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потребности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06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35696" y="116632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>
              <a:spcBef>
                <a:spcPts val="335"/>
              </a:spcBef>
              <a:spcAft>
                <a:spcPts val="0"/>
              </a:spcAft>
            </a:pPr>
            <a:r>
              <a:rPr lang="ru-RU" sz="2300" b="1" u="sng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Этапы</a:t>
            </a:r>
            <a:r>
              <a:rPr lang="ru-RU" sz="2300" b="1" u="sng" spc="-45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300" b="1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</a:rPr>
              <a:t>проблемного</a:t>
            </a:r>
            <a:r>
              <a:rPr lang="ru-RU" sz="2300" b="1" u="sng" spc="-10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300" b="1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</a:rPr>
              <a:t>обучения</a:t>
            </a:r>
            <a:r>
              <a:rPr lang="ru-RU" sz="2300" b="1" u="sng" spc="-7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3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ru-RU" sz="11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143000" lvl="2" indent="-228600">
              <a:spcBef>
                <a:spcPts val="1010"/>
              </a:spcBef>
              <a:spcAft>
                <a:spcPts val="0"/>
              </a:spcAft>
              <a:buSzPts val="2100"/>
              <a:buFont typeface="Arial" panose="020B0604020202020204" pitchFamily="34" charset="0"/>
              <a:buAutoNum type="arabicParenR"/>
              <a:tabLst>
                <a:tab pos="1160780" algn="l"/>
              </a:tabLst>
            </a:pPr>
            <a:r>
              <a:rPr lang="ru-RU" sz="2100" spc="-5" dirty="0">
                <a:latin typeface="Arial" panose="020B0604020202020204" pitchFamily="34" charset="0"/>
                <a:ea typeface="Arial" panose="020B0604020202020204" pitchFamily="34" charset="0"/>
              </a:rPr>
              <a:t>осознание</a:t>
            </a:r>
            <a:r>
              <a:rPr lang="ru-RU" sz="2100" spc="-6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100" spc="-5" dirty="0">
                <a:latin typeface="Arial" panose="020B0604020202020204" pitchFamily="34" charset="0"/>
                <a:ea typeface="Arial" panose="020B0604020202020204" pitchFamily="34" charset="0"/>
              </a:rPr>
              <a:t>общей</a:t>
            </a:r>
            <a:r>
              <a:rPr lang="ru-RU" sz="2100" spc="-6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100" spc="-5" dirty="0">
                <a:latin typeface="Arial" panose="020B0604020202020204" pitchFamily="34" charset="0"/>
                <a:ea typeface="Arial" panose="020B0604020202020204" pitchFamily="34" charset="0"/>
              </a:rPr>
              <a:t>проблемной</a:t>
            </a:r>
            <a:r>
              <a:rPr lang="ru-RU" sz="2100" spc="-7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100" spc="-5" dirty="0">
                <a:latin typeface="Arial" panose="020B0604020202020204" pitchFamily="34" charset="0"/>
                <a:ea typeface="Arial" panose="020B0604020202020204" pitchFamily="34" charset="0"/>
              </a:rPr>
              <a:t>ситуации;</a:t>
            </a:r>
            <a:endParaRPr lang="ru-RU" sz="1100" spc="-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143000" marR="863600" lvl="2" indent="-228600">
              <a:lnSpc>
                <a:spcPct val="120000"/>
              </a:lnSpc>
              <a:spcBef>
                <a:spcPts val="990"/>
              </a:spcBef>
              <a:spcAft>
                <a:spcPts val="0"/>
              </a:spcAft>
              <a:buSzPts val="2100"/>
              <a:buFont typeface="Arial" panose="020B0604020202020204" pitchFamily="34" charset="0"/>
              <a:buAutoNum type="arabicParenR"/>
              <a:tabLst>
                <a:tab pos="1160780" algn="l"/>
              </a:tabLst>
            </a:pPr>
            <a:r>
              <a:rPr lang="ru-RU" sz="2100" spc="-5" dirty="0">
                <a:latin typeface="Arial" panose="020B0604020202020204" pitchFamily="34" charset="0"/>
                <a:ea typeface="Arial" panose="020B0604020202020204" pitchFamily="34" charset="0"/>
              </a:rPr>
              <a:t>анализ</a:t>
            </a:r>
            <a:r>
              <a:rPr lang="ru-RU" sz="2100" spc="-6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100" spc="-5" dirty="0">
                <a:latin typeface="Arial" panose="020B0604020202020204" pitchFamily="34" charset="0"/>
                <a:ea typeface="Arial" panose="020B0604020202020204" pitchFamily="34" charset="0"/>
              </a:rPr>
              <a:t>проблемной</a:t>
            </a:r>
            <a:r>
              <a:rPr lang="ru-RU" sz="2100" spc="-8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100" spc="-5" dirty="0">
                <a:latin typeface="Arial" panose="020B0604020202020204" pitchFamily="34" charset="0"/>
                <a:ea typeface="Arial" panose="020B0604020202020204" pitchFamily="34" charset="0"/>
              </a:rPr>
              <a:t>ситуации,</a:t>
            </a:r>
            <a:r>
              <a:rPr lang="ru-RU" sz="2100" spc="-3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100" spc="-5" dirty="0">
                <a:latin typeface="Arial" panose="020B0604020202020204" pitchFamily="34" charset="0"/>
                <a:ea typeface="Arial" panose="020B0604020202020204" pitchFamily="34" charset="0"/>
              </a:rPr>
              <a:t>формулировка</a:t>
            </a:r>
            <a:r>
              <a:rPr lang="ru-RU" sz="2100" spc="-8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100" spc="-5" dirty="0">
                <a:latin typeface="Arial" panose="020B0604020202020204" pitchFamily="34" charset="0"/>
                <a:ea typeface="Arial" panose="020B0604020202020204" pitchFamily="34" charset="0"/>
              </a:rPr>
              <a:t>конкретной</a:t>
            </a:r>
            <a:r>
              <a:rPr lang="ru-RU" sz="2100" spc="-57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100" spc="-5" dirty="0">
                <a:latin typeface="Arial" panose="020B0604020202020204" pitchFamily="34" charset="0"/>
                <a:ea typeface="Arial" panose="020B0604020202020204" pitchFamily="34" charset="0"/>
              </a:rPr>
              <a:t>проблемы;</a:t>
            </a:r>
            <a:endParaRPr lang="ru-RU" sz="1100" spc="-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143000" marR="1013460" lvl="2" indent="-228600">
              <a:lnSpc>
                <a:spcPct val="120000"/>
              </a:lnSpc>
              <a:spcBef>
                <a:spcPts val="505"/>
              </a:spcBef>
              <a:spcAft>
                <a:spcPts val="0"/>
              </a:spcAft>
              <a:buSzPts val="2100"/>
              <a:buFont typeface="Arial" panose="020B0604020202020204" pitchFamily="34" charset="0"/>
              <a:buAutoNum type="arabicParenR"/>
              <a:tabLst>
                <a:tab pos="1160780" algn="l"/>
              </a:tabLst>
            </a:pPr>
            <a:r>
              <a:rPr lang="ru-RU" sz="2100" spc="-5" dirty="0">
                <a:latin typeface="Arial" panose="020B0604020202020204" pitchFamily="34" charset="0"/>
                <a:ea typeface="Arial" panose="020B0604020202020204" pitchFamily="34" charset="0"/>
              </a:rPr>
              <a:t>решение</a:t>
            </a:r>
            <a:r>
              <a:rPr lang="ru-RU" sz="2100" spc="-1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100" spc="-5" dirty="0">
                <a:latin typeface="Arial" panose="020B0604020202020204" pitchFamily="34" charset="0"/>
                <a:ea typeface="Arial" panose="020B0604020202020204" pitchFamily="34" charset="0"/>
              </a:rPr>
              <a:t>проблемы</a:t>
            </a:r>
            <a:r>
              <a:rPr lang="ru-RU" sz="2100" spc="-1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100" spc="-5" dirty="0">
                <a:latin typeface="Arial" panose="020B0604020202020204" pitchFamily="34" charset="0"/>
                <a:ea typeface="Arial" panose="020B0604020202020204" pitchFamily="34" charset="0"/>
              </a:rPr>
              <a:t>(выдвижение,</a:t>
            </a:r>
            <a:r>
              <a:rPr lang="ru-RU" sz="2100" spc="-1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100" spc="-5" dirty="0">
                <a:latin typeface="Arial" panose="020B0604020202020204" pitchFamily="34" charset="0"/>
                <a:ea typeface="Arial" panose="020B0604020202020204" pitchFamily="34" charset="0"/>
              </a:rPr>
              <a:t>обоснование</a:t>
            </a:r>
            <a:r>
              <a:rPr lang="ru-RU" sz="2100" spc="-11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100" spc="-5" dirty="0">
                <a:latin typeface="Arial" panose="020B0604020202020204" pitchFamily="34" charset="0"/>
                <a:ea typeface="Arial" panose="020B0604020202020204" pitchFamily="34" charset="0"/>
              </a:rPr>
              <a:t>гипотез,</a:t>
            </a:r>
            <a:r>
              <a:rPr lang="ru-RU" sz="2100" spc="-57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100" spc="-5" dirty="0">
                <a:latin typeface="Arial" panose="020B0604020202020204" pitchFamily="34" charset="0"/>
                <a:ea typeface="Arial" panose="020B0604020202020204" pitchFamily="34" charset="0"/>
              </a:rPr>
              <a:t>последовательная</a:t>
            </a:r>
            <a:r>
              <a:rPr lang="ru-RU" sz="2100" spc="-4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100" spc="-5" dirty="0">
                <a:latin typeface="Arial" panose="020B0604020202020204" pitchFamily="34" charset="0"/>
                <a:ea typeface="Arial" panose="020B0604020202020204" pitchFamily="34" charset="0"/>
              </a:rPr>
              <a:t>их</a:t>
            </a:r>
            <a:r>
              <a:rPr lang="ru-RU" sz="2100" spc="-1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100" spc="-5" dirty="0">
                <a:latin typeface="Arial" panose="020B0604020202020204" pitchFamily="34" charset="0"/>
                <a:ea typeface="Arial" panose="020B0604020202020204" pitchFamily="34" charset="0"/>
              </a:rPr>
              <a:t>проверка);</a:t>
            </a:r>
            <a:endParaRPr lang="ru-RU" sz="1100" spc="-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143000" lvl="2" indent="-228600">
              <a:spcBef>
                <a:spcPts val="505"/>
              </a:spcBef>
              <a:spcAft>
                <a:spcPts val="0"/>
              </a:spcAft>
              <a:buSzPts val="2100"/>
              <a:buFont typeface="Arial" panose="020B0604020202020204" pitchFamily="34" charset="0"/>
              <a:buAutoNum type="arabicParenR"/>
              <a:tabLst>
                <a:tab pos="1161415" algn="l"/>
              </a:tabLst>
            </a:pPr>
            <a:r>
              <a:rPr lang="ru-RU" sz="2100" spc="-5" dirty="0">
                <a:latin typeface="Arial" panose="020B0604020202020204" pitchFamily="34" charset="0"/>
                <a:ea typeface="Arial" panose="020B0604020202020204" pitchFamily="34" charset="0"/>
              </a:rPr>
              <a:t>проверка</a:t>
            </a:r>
            <a:r>
              <a:rPr lang="ru-RU" sz="2100" spc="-4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100" spc="-5" dirty="0">
                <a:latin typeface="Arial" panose="020B0604020202020204" pitchFamily="34" charset="0"/>
                <a:ea typeface="Arial" panose="020B0604020202020204" pitchFamily="34" charset="0"/>
              </a:rPr>
              <a:t>правильности</a:t>
            </a:r>
            <a:r>
              <a:rPr lang="ru-RU" sz="2100" spc="-7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100" spc="-5" dirty="0">
                <a:latin typeface="Arial" panose="020B0604020202020204" pitchFamily="34" charset="0"/>
                <a:ea typeface="Arial" panose="020B0604020202020204" pitchFamily="34" charset="0"/>
              </a:rPr>
              <a:t>решения</a:t>
            </a:r>
            <a:r>
              <a:rPr lang="ru-RU" sz="2100" spc="-3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100" spc="-5" dirty="0">
                <a:latin typeface="Arial" panose="020B0604020202020204" pitchFamily="34" charset="0"/>
                <a:ea typeface="Arial" panose="020B0604020202020204" pitchFamily="34" charset="0"/>
              </a:rPr>
              <a:t>проблемы</a:t>
            </a:r>
            <a:r>
              <a:rPr lang="ru-RU" sz="2100" spc="-5" dirty="0" smtClean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ru-RU" sz="1100" spc="-5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блемное обуч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проблемное обучение</Template>
  <TotalTime>925</TotalTime>
  <Words>826</Words>
  <Application>Microsoft Office PowerPoint</Application>
  <PresentationFormat>Экран (4:3)</PresentationFormat>
  <Paragraphs>114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проблемное обучение</vt:lpstr>
      <vt:lpstr>   Технология проблемного обучения в работе с детьми дошкольного возраста</vt:lpstr>
      <vt:lpstr> Цель: повысить мотивацию педагогов к овладению методикой проблемного обучения. </vt:lpstr>
      <vt:lpstr>  </vt:lpstr>
      <vt:lpstr>Согласно ФГОС целевые ориентиры на этапе завершения дошкольного образования: </vt:lpstr>
      <vt:lpstr> В этой связи усилия педагога детского сада должны быть направлены на развитие у ребёнка старшего дошкольного возраста самостоятельности целеполагания и мотивации деятельности, нахождения путей и способов её осуществления, способности получить результат. Успешно решать данные задачи позволяет внедрение современных образовательных технологий, которые обогащают субъектный опыт детей, обеспечивают самостоятельную деятельность ребёнка.      Сегодня мы с вами рассмотрим технологию проблемного обучения, которая является специально созданной совокупностью специфических приёмов и методов, помогает детям самостоятельно добывать знания, учит самостоятельно применять их в решении новых познавательных задач.  </vt:lpstr>
      <vt:lpstr> Актуальность проблемного обучения заключается в том, что оно в отличие от традиционного доставляет  радость самостоятельного поиска и открытия и, что самое главное, обеспечивает развитие познавательной самостоятельности детей, их творческой активности.    Технология проблемного обучения - это специально созданная совокупность приёмов и методов, которые способствуют формированию самостоятельной познавательной деятельности ребёнка и развитию творческого мышления.   Суть проблемного обучения заключается в том, что воспитатель создает познавательную задачу, ситуацию и предоставляет детям возможность изыскивать средства ее решения, используя ранее усвоенные знания и умения. Проблемное обучение активизирует мысль детей, придает ей критичность, приучает к самостоятельности в процессе познания.  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«Использование проблемного обучения в детском саду»</dc:title>
  <dc:creator>Хозяин</dc:creator>
  <cp:lastModifiedBy>user</cp:lastModifiedBy>
  <cp:revision>78</cp:revision>
  <dcterms:created xsi:type="dcterms:W3CDTF">2015-02-15T15:28:03Z</dcterms:created>
  <dcterms:modified xsi:type="dcterms:W3CDTF">2022-06-13T14:13:18Z</dcterms:modified>
</cp:coreProperties>
</file>