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57" r:id="rId4"/>
    <p:sldId id="267" r:id="rId5"/>
    <p:sldId id="286" r:id="rId6"/>
    <p:sldId id="296" r:id="rId7"/>
    <p:sldId id="283" r:id="rId8"/>
    <p:sldId id="287" r:id="rId9"/>
    <p:sldId id="294" r:id="rId10"/>
    <p:sldId id="288" r:id="rId11"/>
    <p:sldId id="290" r:id="rId12"/>
    <p:sldId id="291" r:id="rId13"/>
    <p:sldId id="293" r:id="rId14"/>
    <p:sldId id="289" r:id="rId15"/>
    <p:sldId id="29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8151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Тогучинский</a:t>
            </a:r>
            <a:r>
              <a:rPr lang="ru-RU" b="1" dirty="0" smtClean="0">
                <a:solidFill>
                  <a:srgbClr val="002060"/>
                </a:solidFill>
              </a:rPr>
              <a:t> детский сад №1»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916832"/>
            <a:ext cx="62903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C00000"/>
                </a:solidFill>
              </a:rPr>
              <a:t>Интеграция математических представлений и развития речи.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3861048"/>
            <a:ext cx="4287420" cy="248155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660232" y="5216482"/>
            <a:ext cx="2220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учитель-логопед Янькина Т.С.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Игра-Посчитай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22868" cy="4505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75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14456" cy="4558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6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"/>
            <a:ext cx="9144000" cy="6004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07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"/>
            <a:ext cx="9144000" cy="6004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0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Игра- На что похоже.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Назови предмет его цвет и на какую геометрическую фигуру он похож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57468"/>
            <a:ext cx="6474296" cy="4588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13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502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Использование игровых методов и приемов формирования элементарных математических представлений дает положительный результат в развитии психических процессов и речи.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5713"/>
            <a:ext cx="3312368" cy="3343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73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7521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Спасибо за внимание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2999606" cy="254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4018"/>
            <a:ext cx="45005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Полноценное развитие детей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любой из образовательных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областей невозможно </a:t>
            </a:r>
          </a:p>
          <a:p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речи,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 общения,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коммуникативной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787" y="500042"/>
            <a:ext cx="4140931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357166"/>
            <a:ext cx="7039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 Целевые ориентиры</a:t>
            </a:r>
            <a:r>
              <a:rPr lang="ru-RU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4000528" cy="5539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ребенок достаточно хорошо владеет устной речью, </a:t>
            </a:r>
            <a:r>
              <a:rPr lang="ru-RU" sz="2400" dirty="0" smtClean="0">
                <a:solidFill>
                  <a:srgbClr val="00B0F0"/>
                </a:solidFill>
              </a:rPr>
              <a:t>может выражать свои мысли и желания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может использовать речь для выражения своих мыслей, чувств и желаний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построения речевого высказывания в ситуации общения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может выделять звуки в словах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у ребенка складываются предпосылки грамотности.</a:t>
            </a:r>
          </a:p>
          <a:p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785926"/>
            <a:ext cx="4381499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57166"/>
            <a:ext cx="6734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дошкольников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занятиях по математике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857364"/>
            <a:ext cx="47863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Актуальные проблемы: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Формирование пассивного и активного словаря.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- Совершенствование грамматического строя и связной речи.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B050"/>
                </a:solidFill>
              </a:rPr>
              <a:t>- Развитие умений обосновывать свои практические действия, опровергать неправильные высказывания, доказывать ошибки.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2000240"/>
            <a:ext cx="3929063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7856"/>
            <a:ext cx="6734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дошкольников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занятиях по математике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860"/>
            <a:ext cx="55006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Условия успешного речевого развития.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- Побуждать детей обращаться к взрослым с вопросами, суждениями, высказываниями; к речевому общению между собой.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- Давать детям образцы правильной литературной речи.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- Обеспечивать развитие звуковой культуры речи детей.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- Обеспечивать детям условия для обогащения их словаря.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- Создать условия для овладения детьми грамматическим строем речи.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- Развивать у детей связную речь.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- Уделять специальное внимание развитию у детей понимания речи, упражняя детей в выполнении словесной инструкции.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- Создавать условия для развития планирующей и регулирующей функции речи детей.</a:t>
            </a:r>
          </a:p>
          <a:p>
            <a:endParaRPr lang="ru-RU" dirty="0"/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857364"/>
            <a:ext cx="346710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На занятиях по развитию элементарных математических представлений мы формируем у детей специальный словарь – математических </a:t>
            </a:r>
            <a:r>
              <a:rPr lang="ru-RU" sz="2800" dirty="0" smtClean="0"/>
              <a:t>терминов.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39281"/>
            <a:ext cx="4003509" cy="3002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8598"/>
            <a:ext cx="49343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C00000"/>
                </a:solidFill>
              </a:rPr>
              <a:t>Создавая дополнительный эмоциональный фон – с помощью художественного слова, музыкальных произведений – мы  помогаем, что называется «упасть зерну на взрыхленную почву», т.е. прочнее усвоить то или иное понятие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Вопросы, требующие развернутого ответа: «Какая фигура подойдет мышонку, чтобы катить, а медвежонку – посидеть?», «Почему?»</a:t>
            </a:r>
          </a:p>
          <a:p>
            <a:pPr lvl="0" algn="ctr"/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0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388" y="1142984"/>
            <a:ext cx="2286000" cy="2743200"/>
          </a:xfrm>
          <a:prstGeom prst="rect">
            <a:avLst/>
          </a:prstGeom>
        </p:spPr>
      </p:pic>
      <p:pic>
        <p:nvPicPr>
          <p:cNvPr id="5" name="Рисунок 4" descr="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4743472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Игры с математическим содержанием, не утомляют </a:t>
            </a:r>
            <a:r>
              <a:rPr lang="ru-RU" sz="2000" dirty="0" smtClean="0"/>
              <a:t>детей̆</a:t>
            </a:r>
            <a:r>
              <a:rPr lang="ru-RU" sz="2000" dirty="0"/>
              <a:t>, не вызывают у них негативных реакций, а лишь наоборот дети проявляют </a:t>
            </a:r>
            <a:r>
              <a:rPr lang="ru-RU" sz="2000" dirty="0" smtClean="0"/>
              <a:t>огромный̆ </a:t>
            </a:r>
            <a:r>
              <a:rPr lang="ru-RU" sz="2000" dirty="0"/>
              <a:t>интерес, оживление и радость, что поддерживает постоянно </a:t>
            </a:r>
            <a:r>
              <a:rPr lang="ru-RU" sz="2000" dirty="0" smtClean="0"/>
              <a:t>положительныӗ </a:t>
            </a:r>
            <a:r>
              <a:rPr lang="ru-RU" sz="2000" dirty="0" err="1" smtClean="0"/>
              <a:t>эмоциональныи</a:t>
            </a:r>
            <a:r>
              <a:rPr lang="ru-RU" sz="2000" dirty="0" smtClean="0"/>
              <a:t> </a:t>
            </a:r>
            <a:r>
              <a:rPr lang="ru-RU" sz="2000" dirty="0"/>
              <a:t>настрой.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51" y="4293096"/>
            <a:ext cx="3107071" cy="1972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26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Умеете считать до 10 ?</a:t>
            </a:r>
            <a:br>
              <a:rPr lang="ru-RU" dirty="0" smtClean="0"/>
            </a:br>
            <a:r>
              <a:rPr lang="ru-RU" dirty="0" smtClean="0"/>
              <a:t>А сможете получить картинку соединяя цифры по порядку 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8" y="1628800"/>
            <a:ext cx="3723878" cy="4965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6" y="3641643"/>
            <a:ext cx="4176591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5853"/>
            <a:ext cx="2592288" cy="3425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7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886</TotalTime>
  <Words>224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76</cp:revision>
  <dcterms:created xsi:type="dcterms:W3CDTF">2020-12-02T06:55:37Z</dcterms:created>
  <dcterms:modified xsi:type="dcterms:W3CDTF">2022-05-15T07:05:22Z</dcterms:modified>
</cp:coreProperties>
</file>